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handoutMasterIdLst>
    <p:handoutMasterId r:id="rId48"/>
  </p:handoutMasterIdLst>
  <p:sldIdLst>
    <p:sldId id="270" r:id="rId2"/>
    <p:sldId id="271" r:id="rId3"/>
    <p:sldId id="259" r:id="rId4"/>
    <p:sldId id="263" r:id="rId5"/>
    <p:sldId id="262" r:id="rId6"/>
    <p:sldId id="485" r:id="rId7"/>
    <p:sldId id="486" r:id="rId8"/>
    <p:sldId id="487" r:id="rId9"/>
    <p:sldId id="484" r:id="rId10"/>
    <p:sldId id="462" r:id="rId11"/>
    <p:sldId id="286" r:id="rId12"/>
    <p:sldId id="428" r:id="rId13"/>
    <p:sldId id="429" r:id="rId14"/>
    <p:sldId id="488" r:id="rId15"/>
    <p:sldId id="492" r:id="rId16"/>
    <p:sldId id="493" r:id="rId17"/>
    <p:sldId id="494" r:id="rId18"/>
    <p:sldId id="464" r:id="rId19"/>
    <p:sldId id="465" r:id="rId20"/>
    <p:sldId id="489" r:id="rId21"/>
    <p:sldId id="466" r:id="rId22"/>
    <p:sldId id="467" r:id="rId23"/>
    <p:sldId id="470" r:id="rId24"/>
    <p:sldId id="471" r:id="rId25"/>
    <p:sldId id="481" r:id="rId26"/>
    <p:sldId id="435" r:id="rId27"/>
    <p:sldId id="491" r:id="rId28"/>
    <p:sldId id="441" r:id="rId29"/>
    <p:sldId id="442" r:id="rId30"/>
    <p:sldId id="495" r:id="rId31"/>
    <p:sldId id="473" r:id="rId32"/>
    <p:sldId id="496" r:id="rId33"/>
    <p:sldId id="474" r:id="rId34"/>
    <p:sldId id="483" r:id="rId35"/>
    <p:sldId id="444" r:id="rId36"/>
    <p:sldId id="445" r:id="rId37"/>
    <p:sldId id="446" r:id="rId38"/>
    <p:sldId id="477" r:id="rId39"/>
    <p:sldId id="497" r:id="rId40"/>
    <p:sldId id="478" r:id="rId41"/>
    <p:sldId id="479" r:id="rId42"/>
    <p:sldId id="498" r:id="rId43"/>
    <p:sldId id="480" r:id="rId44"/>
    <p:sldId id="454" r:id="rId45"/>
    <p:sldId id="258"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70124" autoAdjust="0"/>
  </p:normalViewPr>
  <p:slideViewPr>
    <p:cSldViewPr snapToGrid="0" snapToObjects="1" showGuides="1">
      <p:cViewPr varScale="1">
        <p:scale>
          <a:sx n="116" d="100"/>
          <a:sy n="116" d="100"/>
        </p:scale>
        <p:origin x="880"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DF6B2F8-E390-BD4F-9ACD-789C35D23CE3}" type="datetimeFigureOut">
              <a:rPr lang="en-US" smtClean="0"/>
              <a:t>7/23/20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D0A0C1-BF67-B440-B7AD-B68AAB032928}" type="slidenum">
              <a:rPr lang="en-US" smtClean="0"/>
              <a:t>‹#›</a:t>
            </a:fld>
            <a:endParaRPr lang="en-US"/>
          </a:p>
        </p:txBody>
      </p:sp>
    </p:spTree>
    <p:extLst>
      <p:ext uri="{BB962C8B-B14F-4D97-AF65-F5344CB8AC3E}">
        <p14:creationId xmlns:p14="http://schemas.microsoft.com/office/powerpoint/2010/main" val="522004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FF8F81-D7B9-424E-B993-6D09B3871A4E}" type="datetimeFigureOut">
              <a:rPr lang="en-US" smtClean="0"/>
              <a:t>7/23/20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3067B3-3AE6-DD4A-9E3D-C999AB3971A1}" type="slidenum">
              <a:rPr lang="en-US" smtClean="0"/>
              <a:t>‹#›</a:t>
            </a:fld>
            <a:endParaRPr lang="en-US"/>
          </a:p>
        </p:txBody>
      </p:sp>
    </p:spTree>
    <p:extLst>
      <p:ext uri="{BB962C8B-B14F-4D97-AF65-F5344CB8AC3E}">
        <p14:creationId xmlns:p14="http://schemas.microsoft.com/office/powerpoint/2010/main" val="8695046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func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developer.mozilla.org/en-US/docs/Web/JavaScript/Reference/Statements/retur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a:t>
            </a:fld>
            <a:endParaRPr lang="en-US"/>
          </a:p>
        </p:txBody>
      </p:sp>
    </p:spTree>
    <p:extLst>
      <p:ext uri="{BB962C8B-B14F-4D97-AF65-F5344CB8AC3E}">
        <p14:creationId xmlns:p14="http://schemas.microsoft.com/office/powerpoint/2010/main" val="3570327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11</a:t>
            </a:fld>
            <a:endParaRPr lang="en-US"/>
          </a:p>
        </p:txBody>
      </p:sp>
    </p:spTree>
    <p:extLst>
      <p:ext uri="{BB962C8B-B14F-4D97-AF65-F5344CB8AC3E}">
        <p14:creationId xmlns:p14="http://schemas.microsoft.com/office/powerpoint/2010/main" val="216330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solidFill>
                  <a:srgbClr val="333333"/>
                </a:solidFill>
              </a:rPr>
              <a:t>(also called a </a:t>
            </a:r>
            <a:r>
              <a:rPr lang="en-US" sz="2000" b="1" dirty="0">
                <a:solidFill>
                  <a:srgbClr val="333333"/>
                </a:solidFill>
              </a:rPr>
              <a:t>function declaration</a:t>
            </a:r>
            <a:r>
              <a:rPr lang="en-US" sz="2000" dirty="0">
                <a:solidFill>
                  <a:srgbClr val="333333"/>
                </a:solidFill>
              </a:rPr>
              <a:t>, or </a:t>
            </a:r>
            <a:r>
              <a:rPr lang="en-US" sz="2000" b="1" dirty="0">
                <a:solidFill>
                  <a:srgbClr val="333333"/>
                </a:solidFill>
              </a:rPr>
              <a:t>function statement</a:t>
            </a:r>
            <a:r>
              <a:rPr lang="en-US" sz="2000" dirty="0">
                <a:solidFill>
                  <a:srgbClr val="333333"/>
                </a:solidFill>
              </a:rPr>
              <a:t>) consists of the </a:t>
            </a:r>
            <a:r>
              <a:rPr lang="en-US" sz="2000" dirty="0">
                <a:solidFill>
                  <a:srgbClr val="3D7E9A"/>
                </a:solidFill>
                <a:hlinkClick r:id="rId3" tooltip="function">
                  <a:extLst>
                    <a:ext uri="{A12FA001-AC4F-418D-AE19-62706E023703}">
                      <ahyp:hlinkClr xmlns:ahyp="http://schemas.microsoft.com/office/drawing/2018/hyperlinkcolor" val="tx"/>
                    </a:ext>
                  </a:extLst>
                </a:hlinkClick>
              </a:rPr>
              <a:t>function</a:t>
            </a:r>
            <a:r>
              <a:rPr lang="en-US" sz="2000" dirty="0">
                <a:solidFill>
                  <a:srgbClr val="333333"/>
                </a:solidFill>
              </a:rPr>
              <a:t> keyword, followed by:</a:t>
            </a:r>
            <a:br>
              <a:rPr lang="en-US" sz="2000" dirty="0">
                <a:solidFill>
                  <a:srgbClr val="333333"/>
                </a:solidFill>
              </a:rPr>
            </a:br>
            <a:endParaRPr lang="en-US" sz="2000" dirty="0">
              <a:solidFill>
                <a:srgbClr val="333333"/>
              </a:solidFill>
            </a:endParaRPr>
          </a:p>
          <a:p>
            <a:pPr marL="457200" indent="-457200">
              <a:buFont typeface="+mj-lt"/>
              <a:buAutoNum type="arabicPeriod"/>
            </a:pPr>
            <a:r>
              <a:rPr lang="en-US" sz="2000" dirty="0">
                <a:solidFill>
                  <a:srgbClr val="3D7E9A"/>
                </a:solidFill>
              </a:rPr>
              <a:t>function keyword</a:t>
            </a:r>
          </a:p>
          <a:p>
            <a:pPr marL="342900" indent="-342900">
              <a:buFont typeface="+mj-lt"/>
              <a:buAutoNum type="arabicPeriod"/>
            </a:pPr>
            <a:r>
              <a:rPr lang="en-US" sz="1600" dirty="0">
                <a:solidFill>
                  <a:srgbClr val="333333"/>
                </a:solidFill>
              </a:rPr>
              <a:t>The name of the function.</a:t>
            </a:r>
          </a:p>
          <a:p>
            <a:pPr marL="342900" indent="-342900">
              <a:buFont typeface="+mj-lt"/>
              <a:buAutoNum type="arabicPeriod"/>
            </a:pPr>
            <a:r>
              <a:rPr lang="en-US" sz="1600" dirty="0">
                <a:solidFill>
                  <a:srgbClr val="333333"/>
                </a:solidFill>
              </a:rPr>
              <a:t>A list of parameters to the function, enclosed in parentheses and separated by commas.</a:t>
            </a:r>
          </a:p>
          <a:p>
            <a:pPr marL="342900" indent="-342900">
              <a:buFont typeface="+mj-lt"/>
              <a:buAutoNum type="arabicPeriod"/>
            </a:pPr>
            <a:r>
              <a:rPr lang="en-US" sz="1600" dirty="0">
                <a:solidFill>
                  <a:srgbClr val="333333"/>
                </a:solidFill>
              </a:rPr>
              <a:t>The JavaScript statements that define the function, enclosed in curly brackets,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333333"/>
                </a:solidFill>
              </a:rPr>
              <a:t>The function square takes one parameter, called number. The function consists of one statement that says to return the parameter of the function (that is, number) multiplied by itself. The statement </a:t>
            </a:r>
            <a:r>
              <a:rPr lang="en-US" sz="1200" dirty="0">
                <a:solidFill>
                  <a:srgbClr val="3D7E9A"/>
                </a:solidFill>
                <a:hlinkClick r:id="rId4" tooltip="return">
                  <a:extLst>
                    <a:ext uri="{A12FA001-AC4F-418D-AE19-62706E023703}">
                      <ahyp:hlinkClr xmlns:ahyp="http://schemas.microsoft.com/office/drawing/2018/hyperlinkcolor" val="tx"/>
                    </a:ext>
                  </a:extLst>
                </a:hlinkClick>
              </a:rPr>
              <a:t>return</a:t>
            </a:r>
            <a:r>
              <a:rPr lang="en-US" sz="1200" dirty="0">
                <a:solidFill>
                  <a:srgbClr val="333333"/>
                </a:solidFill>
              </a:rPr>
              <a:t> specifies the value returned by the function:</a:t>
            </a:r>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13</a:t>
            </a:fld>
            <a:endParaRPr lang="en-US"/>
          </a:p>
        </p:txBody>
      </p:sp>
    </p:spTree>
    <p:extLst>
      <p:ext uri="{BB962C8B-B14F-4D97-AF65-F5344CB8AC3E}">
        <p14:creationId xmlns:p14="http://schemas.microsoft.com/office/powerpoint/2010/main" val="2019393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14</a:t>
            </a:fld>
            <a:endParaRPr lang="en-US"/>
          </a:p>
        </p:txBody>
      </p:sp>
    </p:spTree>
    <p:extLst>
      <p:ext uri="{BB962C8B-B14F-4D97-AF65-F5344CB8AC3E}">
        <p14:creationId xmlns:p14="http://schemas.microsoft.com/office/powerpoint/2010/main" val="2887652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15</a:t>
            </a:fld>
            <a:endParaRPr lang="en-US"/>
          </a:p>
        </p:txBody>
      </p:sp>
    </p:spTree>
    <p:extLst>
      <p:ext uri="{BB962C8B-B14F-4D97-AF65-F5344CB8AC3E}">
        <p14:creationId xmlns:p14="http://schemas.microsoft.com/office/powerpoint/2010/main" val="1688001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16</a:t>
            </a:fld>
            <a:endParaRPr lang="en-US"/>
          </a:p>
        </p:txBody>
      </p:sp>
    </p:spTree>
    <p:extLst>
      <p:ext uri="{BB962C8B-B14F-4D97-AF65-F5344CB8AC3E}">
        <p14:creationId xmlns:p14="http://schemas.microsoft.com/office/powerpoint/2010/main" val="128810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17</a:t>
            </a:fld>
            <a:endParaRPr lang="en-US"/>
          </a:p>
        </p:txBody>
      </p:sp>
    </p:spTree>
    <p:extLst>
      <p:ext uri="{BB962C8B-B14F-4D97-AF65-F5344CB8AC3E}">
        <p14:creationId xmlns:p14="http://schemas.microsoft.com/office/powerpoint/2010/main" val="3512831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333333"/>
                </a:solidFill>
              </a:rPr>
              <a:t>Primitive parameters (such as a number) are passed to functions </a:t>
            </a:r>
            <a:r>
              <a:rPr lang="en-US" sz="1200" b="1" dirty="0">
                <a:solidFill>
                  <a:srgbClr val="333333"/>
                </a:solidFill>
              </a:rPr>
              <a:t>by value</a:t>
            </a:r>
            <a:r>
              <a:rPr lang="en-US" sz="1200" dirty="0">
                <a:solidFill>
                  <a:srgbClr val="333333"/>
                </a:solidFill>
              </a:rPr>
              <a:t>; the value is passed to the function, but if the function changes the value of the parameter, </a:t>
            </a:r>
            <a:r>
              <a:rPr lang="en-US" sz="1200" b="1" dirty="0">
                <a:solidFill>
                  <a:srgbClr val="333333"/>
                </a:solidFill>
              </a:rPr>
              <a:t>this change is not reflected globally or in the calling function</a:t>
            </a:r>
            <a:r>
              <a:rPr lang="en-US" sz="1200" dirty="0">
                <a:solidFill>
                  <a:srgbClr val="333333"/>
                </a:solidFill>
              </a:rPr>
              <a:t>.</a:t>
            </a:r>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18</a:t>
            </a:fld>
            <a:endParaRPr lang="en-US"/>
          </a:p>
        </p:txBody>
      </p:sp>
    </p:spTree>
    <p:extLst>
      <p:ext uri="{BB962C8B-B14F-4D97-AF65-F5344CB8AC3E}">
        <p14:creationId xmlns:p14="http://schemas.microsoft.com/office/powerpoint/2010/main" val="2168982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19</a:t>
            </a:fld>
            <a:endParaRPr lang="en-US"/>
          </a:p>
        </p:txBody>
      </p:sp>
    </p:spTree>
    <p:extLst>
      <p:ext uri="{BB962C8B-B14F-4D97-AF65-F5344CB8AC3E}">
        <p14:creationId xmlns:p14="http://schemas.microsoft.com/office/powerpoint/2010/main" val="4061895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20</a:t>
            </a:fld>
            <a:endParaRPr lang="en-US"/>
          </a:p>
        </p:txBody>
      </p:sp>
    </p:spTree>
    <p:extLst>
      <p:ext uri="{BB962C8B-B14F-4D97-AF65-F5344CB8AC3E}">
        <p14:creationId xmlns:p14="http://schemas.microsoft.com/office/powerpoint/2010/main" val="3842025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21</a:t>
            </a:fld>
            <a:endParaRPr lang="en-US"/>
          </a:p>
        </p:txBody>
      </p:sp>
    </p:spTree>
    <p:extLst>
      <p:ext uri="{BB962C8B-B14F-4D97-AF65-F5344CB8AC3E}">
        <p14:creationId xmlns:p14="http://schemas.microsoft.com/office/powerpoint/2010/main" val="189284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2</a:t>
            </a:fld>
            <a:endParaRPr lang="en-US"/>
          </a:p>
        </p:txBody>
      </p:sp>
    </p:spTree>
    <p:extLst>
      <p:ext uri="{BB962C8B-B14F-4D97-AF65-F5344CB8AC3E}">
        <p14:creationId xmlns:p14="http://schemas.microsoft.com/office/powerpoint/2010/main" val="3185320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22</a:t>
            </a:fld>
            <a:endParaRPr lang="en-US"/>
          </a:p>
        </p:txBody>
      </p:sp>
    </p:spTree>
    <p:extLst>
      <p:ext uri="{BB962C8B-B14F-4D97-AF65-F5344CB8AC3E}">
        <p14:creationId xmlns:p14="http://schemas.microsoft.com/office/powerpoint/2010/main" val="97812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23</a:t>
            </a:fld>
            <a:endParaRPr lang="en-US"/>
          </a:p>
        </p:txBody>
      </p:sp>
    </p:spTree>
    <p:extLst>
      <p:ext uri="{BB962C8B-B14F-4D97-AF65-F5344CB8AC3E}">
        <p14:creationId xmlns:p14="http://schemas.microsoft.com/office/powerpoint/2010/main" val="770994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24</a:t>
            </a:fld>
            <a:endParaRPr lang="en-US"/>
          </a:p>
        </p:txBody>
      </p:sp>
    </p:spTree>
    <p:extLst>
      <p:ext uri="{BB962C8B-B14F-4D97-AF65-F5344CB8AC3E}">
        <p14:creationId xmlns:p14="http://schemas.microsoft.com/office/powerpoint/2010/main" val="2190476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P1: Create a function with declaration that compute the product of an array</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P2: create a function using function expression that compute the average of an array</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P3: create a function factorial that take an integer n and compute the factorial of n</a:t>
            </a:r>
          </a:p>
        </p:txBody>
      </p:sp>
      <p:sp>
        <p:nvSpPr>
          <p:cNvPr id="4" name="Slide Number Placeholder 3"/>
          <p:cNvSpPr>
            <a:spLocks noGrp="1"/>
          </p:cNvSpPr>
          <p:nvPr>
            <p:ph type="sldNum" sz="quarter" idx="5"/>
          </p:nvPr>
        </p:nvSpPr>
        <p:spPr/>
        <p:txBody>
          <a:bodyPr/>
          <a:lstStyle/>
          <a:p>
            <a:fld id="{2B3067B3-3AE6-DD4A-9E3D-C999AB3971A1}" type="slidenum">
              <a:rPr lang="en-US" smtClean="0"/>
              <a:t>25</a:t>
            </a:fld>
            <a:endParaRPr lang="en-US"/>
          </a:p>
        </p:txBody>
      </p:sp>
    </p:spTree>
    <p:extLst>
      <p:ext uri="{BB962C8B-B14F-4D97-AF65-F5344CB8AC3E}">
        <p14:creationId xmlns:p14="http://schemas.microsoft.com/office/powerpoint/2010/main" val="1076698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26</a:t>
            </a:fld>
            <a:endParaRPr lang="en-US"/>
          </a:p>
        </p:txBody>
      </p:sp>
    </p:spTree>
    <p:extLst>
      <p:ext uri="{BB962C8B-B14F-4D97-AF65-F5344CB8AC3E}">
        <p14:creationId xmlns:p14="http://schemas.microsoft.com/office/powerpoint/2010/main" val="955759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27</a:t>
            </a:fld>
            <a:endParaRPr lang="en-US"/>
          </a:p>
        </p:txBody>
      </p:sp>
    </p:spTree>
    <p:extLst>
      <p:ext uri="{BB962C8B-B14F-4D97-AF65-F5344CB8AC3E}">
        <p14:creationId xmlns:p14="http://schemas.microsoft.com/office/powerpoint/2010/main" val="1312856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3067B3-3AE6-DD4A-9E3D-C999AB3971A1}" type="slidenum">
              <a:rPr lang="en-US" smtClean="0"/>
              <a:t>28</a:t>
            </a:fld>
            <a:endParaRPr lang="en-US"/>
          </a:p>
        </p:txBody>
      </p:sp>
    </p:spTree>
    <p:extLst>
      <p:ext uri="{BB962C8B-B14F-4D97-AF65-F5344CB8AC3E}">
        <p14:creationId xmlns:p14="http://schemas.microsoft.com/office/powerpoint/2010/main" val="692572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29</a:t>
            </a:fld>
            <a:endParaRPr lang="en-US"/>
          </a:p>
        </p:txBody>
      </p:sp>
    </p:spTree>
    <p:extLst>
      <p:ext uri="{BB962C8B-B14F-4D97-AF65-F5344CB8AC3E}">
        <p14:creationId xmlns:p14="http://schemas.microsoft.com/office/powerpoint/2010/main" val="116581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30</a:t>
            </a:fld>
            <a:endParaRPr lang="en-US"/>
          </a:p>
        </p:txBody>
      </p:sp>
    </p:spTree>
    <p:extLst>
      <p:ext uri="{BB962C8B-B14F-4D97-AF65-F5344CB8AC3E}">
        <p14:creationId xmlns:p14="http://schemas.microsoft.com/office/powerpoint/2010/main" val="3778205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31</a:t>
            </a:fld>
            <a:endParaRPr lang="en-US"/>
          </a:p>
        </p:txBody>
      </p:sp>
    </p:spTree>
    <p:extLst>
      <p:ext uri="{BB962C8B-B14F-4D97-AF65-F5344CB8AC3E}">
        <p14:creationId xmlns:p14="http://schemas.microsoft.com/office/powerpoint/2010/main" val="1556398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a:t>
            </a:fld>
            <a:endParaRPr lang="en-US"/>
          </a:p>
        </p:txBody>
      </p:sp>
    </p:spTree>
    <p:extLst>
      <p:ext uri="{BB962C8B-B14F-4D97-AF65-F5344CB8AC3E}">
        <p14:creationId xmlns:p14="http://schemas.microsoft.com/office/powerpoint/2010/main" val="584444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32</a:t>
            </a:fld>
            <a:endParaRPr lang="en-US"/>
          </a:p>
        </p:txBody>
      </p:sp>
    </p:spTree>
    <p:extLst>
      <p:ext uri="{BB962C8B-B14F-4D97-AF65-F5344CB8AC3E}">
        <p14:creationId xmlns:p14="http://schemas.microsoft.com/office/powerpoint/2010/main" val="1987710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33</a:t>
            </a:fld>
            <a:endParaRPr lang="en-US"/>
          </a:p>
        </p:txBody>
      </p:sp>
    </p:spTree>
    <p:extLst>
      <p:ext uri="{BB962C8B-B14F-4D97-AF65-F5344CB8AC3E}">
        <p14:creationId xmlns:p14="http://schemas.microsoft.com/office/powerpoint/2010/main" val="1531911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Check Unit 9 – Practice 1</a:t>
            </a:r>
          </a:p>
        </p:txBody>
      </p:sp>
      <p:sp>
        <p:nvSpPr>
          <p:cNvPr id="4" name="Slide Number Placeholder 3"/>
          <p:cNvSpPr>
            <a:spLocks noGrp="1"/>
          </p:cNvSpPr>
          <p:nvPr>
            <p:ph type="sldNum" sz="quarter" idx="5"/>
          </p:nvPr>
        </p:nvSpPr>
        <p:spPr/>
        <p:txBody>
          <a:bodyPr/>
          <a:lstStyle/>
          <a:p>
            <a:fld id="{2B3067B3-3AE6-DD4A-9E3D-C999AB3971A1}" type="slidenum">
              <a:rPr lang="en-US" smtClean="0"/>
              <a:t>34</a:t>
            </a:fld>
            <a:endParaRPr lang="en-US"/>
          </a:p>
        </p:txBody>
      </p:sp>
    </p:spTree>
    <p:extLst>
      <p:ext uri="{BB962C8B-B14F-4D97-AF65-F5344CB8AC3E}">
        <p14:creationId xmlns:p14="http://schemas.microsoft.com/office/powerpoint/2010/main" val="1246425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35</a:t>
            </a:fld>
            <a:endParaRPr lang="en-US"/>
          </a:p>
        </p:txBody>
      </p:sp>
    </p:spTree>
    <p:extLst>
      <p:ext uri="{BB962C8B-B14F-4D97-AF65-F5344CB8AC3E}">
        <p14:creationId xmlns:p14="http://schemas.microsoft.com/office/powerpoint/2010/main" val="2263046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3067B3-3AE6-DD4A-9E3D-C999AB3971A1}" type="slidenum">
              <a:rPr lang="en-US" smtClean="0"/>
              <a:t>36</a:t>
            </a:fld>
            <a:endParaRPr lang="en-US"/>
          </a:p>
        </p:txBody>
      </p:sp>
    </p:spTree>
    <p:extLst>
      <p:ext uri="{BB962C8B-B14F-4D97-AF65-F5344CB8AC3E}">
        <p14:creationId xmlns:p14="http://schemas.microsoft.com/office/powerpoint/2010/main" val="12098919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37</a:t>
            </a:fld>
            <a:endParaRPr lang="en-US"/>
          </a:p>
        </p:txBody>
      </p:sp>
    </p:spTree>
    <p:extLst>
      <p:ext uri="{BB962C8B-B14F-4D97-AF65-F5344CB8AC3E}">
        <p14:creationId xmlns:p14="http://schemas.microsoft.com/office/powerpoint/2010/main" val="3648199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No need if, do…while, while</a:t>
            </a:r>
          </a:p>
        </p:txBody>
      </p:sp>
      <p:sp>
        <p:nvSpPr>
          <p:cNvPr id="4" name="Slide Number Placeholder 3"/>
          <p:cNvSpPr>
            <a:spLocks noGrp="1"/>
          </p:cNvSpPr>
          <p:nvPr>
            <p:ph type="sldNum" sz="quarter" idx="5"/>
          </p:nvPr>
        </p:nvSpPr>
        <p:spPr/>
        <p:txBody>
          <a:bodyPr/>
          <a:lstStyle/>
          <a:p>
            <a:fld id="{2B3067B3-3AE6-DD4A-9E3D-C999AB3971A1}" type="slidenum">
              <a:rPr lang="en-US" smtClean="0"/>
              <a:t>38</a:t>
            </a:fld>
            <a:endParaRPr lang="en-US"/>
          </a:p>
        </p:txBody>
      </p:sp>
    </p:spTree>
    <p:extLst>
      <p:ext uri="{BB962C8B-B14F-4D97-AF65-F5344CB8AC3E}">
        <p14:creationId xmlns:p14="http://schemas.microsoft.com/office/powerpoint/2010/main" val="2533212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No need if, do…while, while</a:t>
            </a:r>
          </a:p>
        </p:txBody>
      </p:sp>
      <p:sp>
        <p:nvSpPr>
          <p:cNvPr id="4" name="Slide Number Placeholder 3"/>
          <p:cNvSpPr>
            <a:spLocks noGrp="1"/>
          </p:cNvSpPr>
          <p:nvPr>
            <p:ph type="sldNum" sz="quarter" idx="5"/>
          </p:nvPr>
        </p:nvSpPr>
        <p:spPr/>
        <p:txBody>
          <a:bodyPr/>
          <a:lstStyle/>
          <a:p>
            <a:fld id="{2B3067B3-3AE6-DD4A-9E3D-C999AB3971A1}" type="slidenum">
              <a:rPr lang="en-US" smtClean="0"/>
              <a:t>39</a:t>
            </a:fld>
            <a:endParaRPr lang="en-US"/>
          </a:p>
        </p:txBody>
      </p:sp>
    </p:spTree>
    <p:extLst>
      <p:ext uri="{BB962C8B-B14F-4D97-AF65-F5344CB8AC3E}">
        <p14:creationId xmlns:p14="http://schemas.microsoft.com/office/powerpoint/2010/main" val="304033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40</a:t>
            </a:fld>
            <a:endParaRPr lang="en-US"/>
          </a:p>
        </p:txBody>
      </p:sp>
    </p:spTree>
    <p:extLst>
      <p:ext uri="{BB962C8B-B14F-4D97-AF65-F5344CB8AC3E}">
        <p14:creationId xmlns:p14="http://schemas.microsoft.com/office/powerpoint/2010/main" val="21939110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333333"/>
                </a:solidFill>
              </a:rPr>
              <a:t>If the stack takes up more space than it had assigned to it, it results in a ”</a:t>
            </a:r>
            <a:r>
              <a:rPr lang="en-US" b="1" dirty="0">
                <a:solidFill>
                  <a:srgbClr val="333333"/>
                </a:solidFill>
              </a:rPr>
              <a:t>Stack Overflow</a:t>
            </a:r>
            <a:r>
              <a:rPr lang="en-US" dirty="0">
                <a:solidFill>
                  <a:srgbClr val="333333"/>
                </a:solidFill>
              </a:rPr>
              <a:t>" error.</a:t>
            </a:r>
          </a:p>
        </p:txBody>
      </p:sp>
      <p:sp>
        <p:nvSpPr>
          <p:cNvPr id="4" name="Slide Number Placeholder 3"/>
          <p:cNvSpPr>
            <a:spLocks noGrp="1"/>
          </p:cNvSpPr>
          <p:nvPr>
            <p:ph type="sldNum" sz="quarter" idx="5"/>
          </p:nvPr>
        </p:nvSpPr>
        <p:spPr/>
        <p:txBody>
          <a:bodyPr/>
          <a:lstStyle/>
          <a:p>
            <a:fld id="{2B3067B3-3AE6-DD4A-9E3D-C999AB3971A1}" type="slidenum">
              <a:rPr lang="en-US" smtClean="0"/>
              <a:t>41</a:t>
            </a:fld>
            <a:endParaRPr lang="en-US"/>
          </a:p>
        </p:txBody>
      </p:sp>
    </p:spTree>
    <p:extLst>
      <p:ext uri="{BB962C8B-B14F-4D97-AF65-F5344CB8AC3E}">
        <p14:creationId xmlns:p14="http://schemas.microsoft.com/office/powerpoint/2010/main" val="520326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5</a:t>
            </a:fld>
            <a:endParaRPr lang="en-US"/>
          </a:p>
        </p:txBody>
      </p:sp>
    </p:spTree>
    <p:extLst>
      <p:ext uri="{BB962C8B-B14F-4D97-AF65-F5344CB8AC3E}">
        <p14:creationId xmlns:p14="http://schemas.microsoft.com/office/powerpoint/2010/main" val="3293174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333333"/>
                </a:solidFill>
              </a:rPr>
              <a:t>If the stack takes up more space than it had assigned to it, it results in a ”</a:t>
            </a:r>
            <a:r>
              <a:rPr lang="en-US" b="1" dirty="0">
                <a:solidFill>
                  <a:srgbClr val="333333"/>
                </a:solidFill>
              </a:rPr>
              <a:t>Stack Overflow</a:t>
            </a:r>
            <a:r>
              <a:rPr lang="en-US" dirty="0">
                <a:solidFill>
                  <a:srgbClr val="333333"/>
                </a:solidFill>
              </a:rPr>
              <a:t>" error.</a:t>
            </a:r>
          </a:p>
        </p:txBody>
      </p:sp>
      <p:sp>
        <p:nvSpPr>
          <p:cNvPr id="4" name="Slide Number Placeholder 3"/>
          <p:cNvSpPr>
            <a:spLocks noGrp="1"/>
          </p:cNvSpPr>
          <p:nvPr>
            <p:ph type="sldNum" sz="quarter" idx="5"/>
          </p:nvPr>
        </p:nvSpPr>
        <p:spPr/>
        <p:txBody>
          <a:bodyPr/>
          <a:lstStyle/>
          <a:p>
            <a:fld id="{2B3067B3-3AE6-DD4A-9E3D-C999AB3971A1}" type="slidenum">
              <a:rPr lang="en-US" smtClean="0"/>
              <a:t>42</a:t>
            </a:fld>
            <a:endParaRPr lang="en-US"/>
          </a:p>
        </p:txBody>
      </p:sp>
    </p:spTree>
    <p:extLst>
      <p:ext uri="{BB962C8B-B14F-4D97-AF65-F5344CB8AC3E}">
        <p14:creationId xmlns:p14="http://schemas.microsoft.com/office/powerpoint/2010/main" val="989321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kern="1200" dirty="0">
                <a:solidFill>
                  <a:schemeClr val="tx1"/>
                </a:solidFill>
                <a:effectLst/>
                <a:latin typeface="+mn-lt"/>
                <a:ea typeface="+mn-ea"/>
                <a:cs typeface="+mn-cs"/>
              </a:rPr>
              <a:t>P1: Use recursion to compute the sum/product of an array</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P2: Use recursion to compute the sum/product of all elements in matrix</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P3: Use recursion to find the max/min of </a:t>
            </a:r>
            <a:r>
              <a:rPr lang="en-US" sz="1200" b="0" i="0" kern="1200">
                <a:solidFill>
                  <a:schemeClr val="tx1"/>
                </a:solidFill>
                <a:effectLst/>
                <a:latin typeface="+mn-lt"/>
                <a:ea typeface="+mn-ea"/>
                <a:cs typeface="+mn-cs"/>
              </a:rPr>
              <a:t>an array</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43</a:t>
            </a:fld>
            <a:endParaRPr lang="en-US"/>
          </a:p>
        </p:txBody>
      </p:sp>
    </p:spTree>
    <p:extLst>
      <p:ext uri="{BB962C8B-B14F-4D97-AF65-F5344CB8AC3E}">
        <p14:creationId xmlns:p14="http://schemas.microsoft.com/office/powerpoint/2010/main" val="13186011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44</a:t>
            </a:fld>
            <a:endParaRPr lang="en-US"/>
          </a:p>
        </p:txBody>
      </p:sp>
    </p:spTree>
    <p:extLst>
      <p:ext uri="{BB962C8B-B14F-4D97-AF65-F5344CB8AC3E}">
        <p14:creationId xmlns:p14="http://schemas.microsoft.com/office/powerpoint/2010/main" val="2665760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3067B3-3AE6-DD4A-9E3D-C999AB3971A1}" type="slidenum">
              <a:rPr lang="en-US" smtClean="0"/>
              <a:t>45</a:t>
            </a:fld>
            <a:endParaRPr lang="en-US"/>
          </a:p>
        </p:txBody>
      </p:sp>
    </p:spTree>
    <p:extLst>
      <p:ext uri="{BB962C8B-B14F-4D97-AF65-F5344CB8AC3E}">
        <p14:creationId xmlns:p14="http://schemas.microsoft.com/office/powerpoint/2010/main" val="639896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6</a:t>
            </a:fld>
            <a:endParaRPr lang="en-US"/>
          </a:p>
        </p:txBody>
      </p:sp>
    </p:spTree>
    <p:extLst>
      <p:ext uri="{BB962C8B-B14F-4D97-AF65-F5344CB8AC3E}">
        <p14:creationId xmlns:p14="http://schemas.microsoft.com/office/powerpoint/2010/main" val="1265169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7</a:t>
            </a:fld>
            <a:endParaRPr lang="en-US"/>
          </a:p>
        </p:txBody>
      </p:sp>
    </p:spTree>
    <p:extLst>
      <p:ext uri="{BB962C8B-B14F-4D97-AF65-F5344CB8AC3E}">
        <p14:creationId xmlns:p14="http://schemas.microsoft.com/office/powerpoint/2010/main" val="2671344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8</a:t>
            </a:fld>
            <a:endParaRPr lang="en-US"/>
          </a:p>
        </p:txBody>
      </p:sp>
    </p:spTree>
    <p:extLst>
      <p:ext uri="{BB962C8B-B14F-4D97-AF65-F5344CB8AC3E}">
        <p14:creationId xmlns:p14="http://schemas.microsoft.com/office/powerpoint/2010/main" val="189383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9</a:t>
            </a:fld>
            <a:endParaRPr lang="en-US"/>
          </a:p>
        </p:txBody>
      </p:sp>
    </p:spTree>
    <p:extLst>
      <p:ext uri="{BB962C8B-B14F-4D97-AF65-F5344CB8AC3E}">
        <p14:creationId xmlns:p14="http://schemas.microsoft.com/office/powerpoint/2010/main" val="946318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B3067B3-3AE6-DD4A-9E3D-C999AB3971A1}" type="slidenum">
              <a:rPr lang="en-US" smtClean="0"/>
              <a:t>10</a:t>
            </a:fld>
            <a:endParaRPr lang="en-US"/>
          </a:p>
        </p:txBody>
      </p:sp>
    </p:spTree>
    <p:extLst>
      <p:ext uri="{BB962C8B-B14F-4D97-AF65-F5344CB8AC3E}">
        <p14:creationId xmlns:p14="http://schemas.microsoft.com/office/powerpoint/2010/main" val="12973877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1"/>
          <p:cNvSpPr>
            <a:spLocks noGrp="1"/>
          </p:cNvSpPr>
          <p:nvPr>
            <p:ph type="ctrTitle"/>
          </p:nvPr>
        </p:nvSpPr>
        <p:spPr>
          <a:xfrm>
            <a:off x="171450" y="1743789"/>
            <a:ext cx="6179344" cy="678021"/>
          </a:xfrm>
        </p:spPr>
        <p:txBody>
          <a:bodyPr>
            <a:noAutofit/>
          </a:bodyPr>
          <a:lstStyle>
            <a:lvl1pPr algn="ctr">
              <a:defRPr sz="3200">
                <a:solidFill>
                  <a:srgbClr val="FF6600"/>
                </a:solidFill>
              </a:defRPr>
            </a:lvl1pPr>
          </a:lstStyle>
          <a:p>
            <a:r>
              <a:rPr lang="en-US" dirty="0"/>
              <a:t>Click to edit Master title style</a:t>
            </a:r>
          </a:p>
        </p:txBody>
      </p:sp>
      <p:sp>
        <p:nvSpPr>
          <p:cNvPr id="3" name="Subtitle 2"/>
          <p:cNvSpPr>
            <a:spLocks noGrp="1"/>
          </p:cNvSpPr>
          <p:nvPr>
            <p:ph type="subTitle" idx="1"/>
          </p:nvPr>
        </p:nvSpPr>
        <p:spPr>
          <a:xfrm>
            <a:off x="171450" y="2571750"/>
            <a:ext cx="6179344" cy="434975"/>
          </a:xfrm>
        </p:spPr>
        <p:txBody>
          <a:bodyPr>
            <a:normAutofit/>
          </a:bodyPr>
          <a:lstStyle>
            <a:lvl1pPr marL="0" indent="0" algn="ctr">
              <a:buNone/>
              <a:defRPr sz="2000" i="1">
                <a:solidFill>
                  <a:srgbClr val="99CC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171450" y="4767263"/>
            <a:ext cx="1367315" cy="273844"/>
          </a:xfrm>
        </p:spPr>
        <p:txBody>
          <a:bodyPr/>
          <a:lstStyle/>
          <a:p>
            <a:fld id="{63A9D870-3F93-4B8A-8AC9-9D3B4FB155C2}" type="datetime1">
              <a:rPr lang="en-US" smtClean="0"/>
              <a:t>7/23/20</a:t>
            </a:fld>
            <a:endParaRPr lang="en-US"/>
          </a:p>
        </p:txBody>
      </p:sp>
      <p:sp>
        <p:nvSpPr>
          <p:cNvPr id="5" name="Footer Placeholder 4"/>
          <p:cNvSpPr>
            <a:spLocks noGrp="1"/>
          </p:cNvSpPr>
          <p:nvPr>
            <p:ph type="ftr" sz="quarter" idx="11"/>
          </p:nvPr>
        </p:nvSpPr>
        <p:spPr>
          <a:xfrm>
            <a:off x="1868557" y="4767263"/>
            <a:ext cx="6139587" cy="273844"/>
          </a:xfrm>
        </p:spPr>
        <p:txBody>
          <a:bodyPr/>
          <a:lstStyle/>
          <a:p>
            <a:r>
              <a:rPr lang="en-US"/>
              <a:t>09e-BM/DT/FSOFT - ©FPT SOFTWARE – Fresher Academy - Internal Use</a:t>
            </a:r>
            <a:endParaRPr lang="en-US" dirty="0"/>
          </a:p>
        </p:txBody>
      </p:sp>
      <p:sp>
        <p:nvSpPr>
          <p:cNvPr id="6" name="Slide Number Placeholder 5"/>
          <p:cNvSpPr>
            <a:spLocks noGrp="1"/>
          </p:cNvSpPr>
          <p:nvPr>
            <p:ph type="sldNum" sz="quarter" idx="12"/>
          </p:nvPr>
        </p:nvSpPr>
        <p:spPr>
          <a:xfrm>
            <a:off x="8122444" y="4767263"/>
            <a:ext cx="564356" cy="273844"/>
          </a:xfrm>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81376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8606" y="0"/>
            <a:ext cx="6885520" cy="644057"/>
          </a:xfrm>
        </p:spPr>
        <p:txBody>
          <a:bodyPr/>
          <a:lstStyle>
            <a:lvl1pPr>
              <a:defRPr b="1"/>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5074E-53EC-4432-BF9B-A29996D62E7F}" type="datetime1">
              <a:rPr lang="en-US" smtClean="0"/>
              <a:t>7/23/20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226263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42912" y="3305176"/>
            <a:ext cx="8458199" cy="1021556"/>
          </a:xfrm>
        </p:spPr>
        <p:txBody>
          <a:bodyPr anchor="t"/>
          <a:lstStyle>
            <a:lvl1pPr algn="l">
              <a:defRPr sz="4000" b="1" cap="all"/>
            </a:lvl1pPr>
          </a:lstStyle>
          <a:p>
            <a:endParaRPr lang="en-US"/>
          </a:p>
        </p:txBody>
      </p:sp>
      <p:sp>
        <p:nvSpPr>
          <p:cNvPr id="3" name="Text Placeholder 2"/>
          <p:cNvSpPr>
            <a:spLocks noGrp="1"/>
          </p:cNvSpPr>
          <p:nvPr>
            <p:ph type="body" idx="1"/>
          </p:nvPr>
        </p:nvSpPr>
        <p:spPr>
          <a:xfrm>
            <a:off x="442912" y="2180035"/>
            <a:ext cx="8458199"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42913" y="4767263"/>
            <a:ext cx="1203007" cy="273844"/>
          </a:xfrm>
        </p:spPr>
        <p:txBody>
          <a:bodyPr/>
          <a:lstStyle/>
          <a:p>
            <a:fld id="{95690783-B5B6-43F6-9D05-1F8793B02117}" type="datetime1">
              <a:rPr lang="en-US" smtClean="0"/>
              <a:t>7/23/20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1932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8606" y="900113"/>
            <a:ext cx="4217194"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252912" cy="3771900"/>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2AB3E9-7592-48AC-A218-7AC85EB51A08}" type="datetime1">
              <a:rPr lang="en-US" smtClean="0"/>
              <a:t>7/23/20</a:t>
            </a:fld>
            <a:endParaRPr lang="en-US"/>
          </a:p>
        </p:txBody>
      </p:sp>
      <p:sp>
        <p:nvSpPr>
          <p:cNvPr id="6" name="Footer Placeholder 5"/>
          <p:cNvSpPr>
            <a:spLocks noGrp="1"/>
          </p:cNvSpPr>
          <p:nvPr>
            <p:ph type="ftr" sz="quarter" idx="11"/>
          </p:nvPr>
        </p:nvSpPr>
        <p:spPr/>
        <p:txBody>
          <a:bodyPr/>
          <a:lstStyle/>
          <a:p>
            <a:r>
              <a:rPr lang="en-US"/>
              <a:t>09e-BM/DT/FSOFT - ©FPT SOFTWARE – Fresher Academy - Internal Use</a:t>
            </a:r>
          </a:p>
        </p:txBody>
      </p:sp>
      <p:sp>
        <p:nvSpPr>
          <p:cNvPr id="7" name="Slide Number Placeholder 6"/>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2018449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162" y="55784"/>
            <a:ext cx="7100888" cy="54068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7161" y="858441"/>
            <a:ext cx="4271963"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7161" y="1338261"/>
            <a:ext cx="4271963" cy="3276601"/>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00575" y="845344"/>
            <a:ext cx="4300537"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00575" y="1325165"/>
            <a:ext cx="4300537" cy="328969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57163" y="4767263"/>
            <a:ext cx="1488758" cy="273844"/>
          </a:xfrm>
        </p:spPr>
        <p:txBody>
          <a:bodyPr/>
          <a:lstStyle/>
          <a:p>
            <a:fld id="{89809214-B0AA-40EF-B713-56DABC867509}" type="datetime1">
              <a:rPr lang="en-US" smtClean="0"/>
              <a:t>7/23/20</a:t>
            </a:fld>
            <a:endParaRPr lang="en-US"/>
          </a:p>
        </p:txBody>
      </p:sp>
      <p:sp>
        <p:nvSpPr>
          <p:cNvPr id="8" name="Footer Placeholder 7"/>
          <p:cNvSpPr>
            <a:spLocks noGrp="1"/>
          </p:cNvSpPr>
          <p:nvPr>
            <p:ph type="ftr" sz="quarter" idx="11"/>
          </p:nvPr>
        </p:nvSpPr>
        <p:spPr/>
        <p:txBody>
          <a:bodyPr/>
          <a:lstStyle/>
          <a:p>
            <a:r>
              <a:rPr lang="en-US"/>
              <a:t>09e-BM/DT/FSOFT - ©FPT SOFTWARE – Fresher Academy - Internal Use</a:t>
            </a:r>
          </a:p>
        </p:txBody>
      </p:sp>
      <p:sp>
        <p:nvSpPr>
          <p:cNvPr id="9" name="Slide Number Placeholder 8"/>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371065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778E15-6A1B-4F98-93CA-BDA6731742CD}" type="datetime1">
              <a:rPr lang="en-US" smtClean="0"/>
              <a:t>7/23/20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a:t>
            </a:fld>
            <a:endParaRPr lang="en-US"/>
          </a:p>
        </p:txBody>
      </p:sp>
    </p:spTree>
    <p:extLst>
      <p:ext uri="{BB962C8B-B14F-4D97-AF65-F5344CB8AC3E}">
        <p14:creationId xmlns:p14="http://schemas.microsoft.com/office/powerpoint/2010/main" val="107746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39" y="0"/>
            <a:ext cx="9124122" cy="5143500"/>
          </a:xfrm>
          <a:prstGeom prst="rect">
            <a:avLst/>
          </a:prstGeom>
        </p:spPr>
      </p:pic>
      <p:sp>
        <p:nvSpPr>
          <p:cNvPr id="2" name="Title Placeholder 1"/>
          <p:cNvSpPr>
            <a:spLocks noGrp="1"/>
          </p:cNvSpPr>
          <p:nvPr>
            <p:ph type="title"/>
          </p:nvPr>
        </p:nvSpPr>
        <p:spPr>
          <a:xfrm>
            <a:off x="278606" y="0"/>
            <a:ext cx="6885519" cy="64405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278605" y="850106"/>
            <a:ext cx="8622507" cy="37445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78605" y="4767263"/>
            <a:ext cx="1367315"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276789B-5D05-4E47-B9C1-C0FFAEB67DE3}" type="datetime1">
              <a:rPr lang="en-US" smtClean="0"/>
              <a:t>7/23/20</a:t>
            </a:fld>
            <a:endParaRPr lang="en-US"/>
          </a:p>
        </p:txBody>
      </p:sp>
      <p:sp>
        <p:nvSpPr>
          <p:cNvPr id="5" name="Footer Placeholder 4"/>
          <p:cNvSpPr>
            <a:spLocks noGrp="1"/>
          </p:cNvSpPr>
          <p:nvPr>
            <p:ph type="ftr" sz="quarter" idx="3"/>
          </p:nvPr>
        </p:nvSpPr>
        <p:spPr>
          <a:xfrm>
            <a:off x="1764506" y="4767263"/>
            <a:ext cx="6372225" cy="273844"/>
          </a:xfrm>
          <a:prstGeom prst="rect">
            <a:avLst/>
          </a:prstGeom>
        </p:spPr>
        <p:txBody>
          <a:bodyPr vert="horz" lIns="91440" tIns="45720" rIns="91440" bIns="45720" rtlCol="0" anchor="ctr"/>
          <a:lstStyle>
            <a:lvl1pPr marL="0" marR="0" indent="0" algn="ctr" defTabSz="457200" rtl="0" eaLnBrk="1" fontAlgn="auto" latinLnBrk="0" hangingPunct="1">
              <a:lnSpc>
                <a:spcPct val="100000"/>
              </a:lnSpc>
              <a:spcBef>
                <a:spcPts val="0"/>
              </a:spcBef>
              <a:spcAft>
                <a:spcPts val="0"/>
              </a:spcAft>
              <a:buClrTx/>
              <a:buSzTx/>
              <a:buFontTx/>
              <a:buNone/>
              <a:tabLst/>
              <a:defRPr sz="1200">
                <a:solidFill>
                  <a:schemeClr val="tx1">
                    <a:tint val="75000"/>
                  </a:schemeClr>
                </a:solidFill>
              </a:defRPr>
            </a:lvl1pPr>
          </a:lstStyle>
          <a:p>
            <a:r>
              <a:rPr lang="en-US"/>
              <a:t>09e-BM/DT/FSOFT - ©FPT SOFTWARE – Fresher Academy - Internal Use</a:t>
            </a:r>
            <a:endParaRPr lang="en-US" dirty="0"/>
          </a:p>
        </p:txBody>
      </p:sp>
      <p:sp>
        <p:nvSpPr>
          <p:cNvPr id="6" name="Slide Number Placeholder 5"/>
          <p:cNvSpPr>
            <a:spLocks noGrp="1"/>
          </p:cNvSpPr>
          <p:nvPr>
            <p:ph type="sldNum" sz="quarter" idx="4"/>
          </p:nvPr>
        </p:nvSpPr>
        <p:spPr>
          <a:xfrm>
            <a:off x="8229600" y="4767263"/>
            <a:ext cx="671512"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3B08AF7-4237-6949-8335-F63F47C2C8CC}" type="slidenum">
              <a:rPr lang="en-US" smtClean="0"/>
              <a:t>‹#›</a:t>
            </a:fld>
            <a:endParaRPr lang="en-US"/>
          </a:p>
        </p:txBody>
      </p:sp>
    </p:spTree>
    <p:extLst>
      <p:ext uri="{BB962C8B-B14F-4D97-AF65-F5344CB8AC3E}">
        <p14:creationId xmlns:p14="http://schemas.microsoft.com/office/powerpoint/2010/main" val="2986712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Lst>
  <p:hf hdr="0"/>
  <p:txStyles>
    <p:title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anose="05000000000000000000" pitchFamily="2" charset="2"/>
        <a:buChar char="§"/>
        <a:defRPr sz="240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anose="05000000000000000000" pitchFamily="2" charset="2"/>
        <a:buChar char="ü"/>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Arial"/>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ct val="20000"/>
        </a:spcBef>
        <a:buFont typeface="Arial"/>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mozilla.org/en-US/docs/Web/JavaScript/Reference/Operators/functio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JavaScript Essentials</a:t>
            </a:r>
          </a:p>
        </p:txBody>
      </p:sp>
      <p:sp>
        <p:nvSpPr>
          <p:cNvPr id="8" name="Subtitle 7"/>
          <p:cNvSpPr>
            <a:spLocks noGrp="1"/>
          </p:cNvSpPr>
          <p:nvPr>
            <p:ph type="subTitle" idx="1"/>
          </p:nvPr>
        </p:nvSpPr>
        <p:spPr/>
        <p:txBody>
          <a:bodyPr/>
          <a:lstStyle/>
          <a:p>
            <a:r>
              <a:rPr lang="en-US" dirty="0"/>
              <a:t>Functions</a:t>
            </a:r>
          </a:p>
        </p:txBody>
      </p:sp>
      <p:sp>
        <p:nvSpPr>
          <p:cNvPr id="4" name="Date Placeholder 3"/>
          <p:cNvSpPr>
            <a:spLocks noGrp="1"/>
          </p:cNvSpPr>
          <p:nvPr>
            <p:ph type="dt" sz="half" idx="10"/>
          </p:nvPr>
        </p:nvSpPr>
        <p:spPr/>
        <p:txBody>
          <a:bodyPr/>
          <a:lstStyle/>
          <a:p>
            <a:fld id="{1F45074E-53EC-4432-BF9B-A29996D62E7F}" type="datetime1">
              <a:rPr lang="en-US" smtClean="0"/>
              <a:t>7/23/20</a:t>
            </a:fld>
            <a:endParaRPr lang="en-US"/>
          </a:p>
        </p:txBody>
      </p:sp>
      <p:sp>
        <p:nvSpPr>
          <p:cNvPr id="5" name="Footer Placeholder 4"/>
          <p:cNvSpPr>
            <a:spLocks noGrp="1"/>
          </p:cNvSpPr>
          <p:nvPr>
            <p:ph type="ftr" sz="quarter" idx="11"/>
          </p:nvPr>
        </p:nvSpPr>
        <p:spPr/>
        <p:txBody>
          <a:bodyPr/>
          <a:lstStyle/>
          <a:p>
            <a:r>
              <a:rPr lang="en-US"/>
              <a:t>09e-BM/DT/FSOFT - ©FPT SOFTWARE – Fresher Academy - Internal Use</a:t>
            </a:r>
          </a:p>
        </p:txBody>
      </p:sp>
      <p:sp>
        <p:nvSpPr>
          <p:cNvPr id="6" name="Slide Number Placeholder 5"/>
          <p:cNvSpPr>
            <a:spLocks noGrp="1"/>
          </p:cNvSpPr>
          <p:nvPr>
            <p:ph type="sldNum" sz="quarter" idx="12"/>
          </p:nvPr>
        </p:nvSpPr>
        <p:spPr/>
        <p:txBody>
          <a:bodyPr/>
          <a:lstStyle/>
          <a:p>
            <a:fld id="{E3B08AF7-4237-6949-8335-F63F47C2C8CC}" type="slidenum">
              <a:rPr lang="en-US" smtClean="0"/>
              <a:t>1</a:t>
            </a:fld>
            <a:endParaRPr lang="en-US"/>
          </a:p>
        </p:txBody>
      </p:sp>
    </p:spTree>
    <p:extLst>
      <p:ext uri="{BB962C8B-B14F-4D97-AF65-F5344CB8AC3E}">
        <p14:creationId xmlns:p14="http://schemas.microsoft.com/office/powerpoint/2010/main" val="478391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10</a:t>
            </a:fld>
            <a:endParaRPr lang="en-US"/>
          </a:p>
        </p:txBody>
      </p:sp>
      <p:sp>
        <p:nvSpPr>
          <p:cNvPr id="7" name="Rectangle 6">
            <a:extLst>
              <a:ext uri="{FF2B5EF4-FFF2-40B4-BE49-F238E27FC236}">
                <a16:creationId xmlns:a16="http://schemas.microsoft.com/office/drawing/2014/main" id="{3E44F6CA-7D3C-4041-BC4F-6F0505FDB08C}"/>
              </a:ext>
            </a:extLst>
          </p:cNvPr>
          <p:cNvSpPr/>
          <p:nvPr/>
        </p:nvSpPr>
        <p:spPr>
          <a:xfrm>
            <a:off x="278605" y="858321"/>
            <a:ext cx="8622507" cy="1569660"/>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333333"/>
                </a:solidFill>
                <a:latin typeface="Arial" panose="020B0604020202020204" pitchFamily="34" charset="0"/>
              </a:rPr>
              <a:t>In JavaScript, you'll find functions everywhere</a:t>
            </a:r>
          </a:p>
          <a:p>
            <a:pPr marL="342900" indent="-342900">
              <a:buFont typeface="Arial" panose="020B0604020202020204" pitchFamily="34" charset="0"/>
              <a:buChar char="•"/>
            </a:pPr>
            <a:r>
              <a:rPr lang="en-US" sz="2400" dirty="0">
                <a:solidFill>
                  <a:srgbClr val="333333"/>
                </a:solidFill>
                <a:latin typeface="Arial" panose="020B0604020202020204" pitchFamily="34" charset="0"/>
              </a:rPr>
              <a:t>Pretty much, anytime you make use of a JavaScript structure that features a pair of parentheses — () — you are making use of a function.</a:t>
            </a:r>
          </a:p>
        </p:txBody>
      </p:sp>
    </p:spTree>
    <p:extLst>
      <p:ext uri="{BB962C8B-B14F-4D97-AF65-F5344CB8AC3E}">
        <p14:creationId xmlns:p14="http://schemas.microsoft.com/office/powerpoint/2010/main" val="667540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Overview – Summary</a:t>
            </a:r>
            <a:endParaRPr lang="en-US" sz="2400" dirty="0">
              <a:latin typeface="Arial" panose="020B0604020202020204" pitchFamily="34" charset="0"/>
              <a:cs typeface="Arial" panose="020B0604020202020204" pitchFamily="34" charset="0"/>
            </a:endParaRPr>
          </a:p>
        </p:txBody>
      </p:sp>
      <p:sp>
        <p:nvSpPr>
          <p:cNvPr id="6" name="Title 1"/>
          <p:cNvSpPr>
            <a:spLocks noGrp="1"/>
          </p:cNvSpPr>
          <p:nvPr>
            <p:ph idx="1"/>
          </p:nvPr>
        </p:nvSpPr>
        <p:spPr/>
        <p:txBody>
          <a:bodyPr>
            <a:normAutofit/>
          </a:bodyPr>
          <a:lstStyle/>
          <a:p>
            <a:r>
              <a:rPr lang="en-US" dirty="0"/>
              <a:t>Functions are essentials part in any Programming Language especially JavaScript</a:t>
            </a:r>
          </a:p>
          <a:p>
            <a:r>
              <a:rPr lang="en-US" dirty="0"/>
              <a:t>Functions allow you to store a piece of code that does a single task inside a defined block, give that block a name then call that code (reuse) whenever you need</a:t>
            </a:r>
          </a:p>
          <a:p>
            <a:r>
              <a:rPr lang="en-US" dirty="0"/>
              <a:t>Functions that we have encountered so far are: split(), join()…</a:t>
            </a:r>
            <a:br>
              <a:rPr lang="en-US" dirty="0"/>
            </a:br>
            <a:r>
              <a:rPr lang="en-US" dirty="0"/>
              <a:t> </a:t>
            </a:r>
            <a:endParaRPr lang="vi-VN" dirty="0"/>
          </a:p>
          <a:p>
            <a:endParaRPr lang="en-US" altLang="en-US" sz="2400" dirty="0">
              <a:latin typeface="Arial" panose="020B0604020202020204" pitchFamily="34" charset="0"/>
              <a:cs typeface="Arial" panose="020B0604020202020204" pitchFamily="34" charset="0"/>
            </a:endParaRPr>
          </a:p>
          <a:p>
            <a:pPr algn="just"/>
            <a:endParaRPr lang="en-US" alt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C868B440-E2B2-4B31-86A5-B73D743AFA1E}" type="datetime1">
              <a:rPr lang="en-US" smtClean="0"/>
              <a:t>7/23/20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11</a:t>
            </a:fld>
            <a:endParaRPr lang="en-US"/>
          </a:p>
        </p:txBody>
      </p:sp>
    </p:spTree>
    <p:extLst>
      <p:ext uri="{BB962C8B-B14F-4D97-AF65-F5344CB8AC3E}">
        <p14:creationId xmlns:p14="http://schemas.microsoft.com/office/powerpoint/2010/main" val="3056016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spcBef>
                <a:spcPct val="20000"/>
              </a:spcBef>
              <a:defRPr/>
            </a:pPr>
            <a:r>
              <a:rPr lang="vi-VN" sz="2400" b="0" cap="none" dirty="0">
                <a:solidFill>
                  <a:schemeClr val="tx1">
                    <a:lumMod val="95000"/>
                    <a:lumOff val="5000"/>
                  </a:schemeClr>
                </a:solidFill>
                <a:latin typeface="Arial" charset="0"/>
                <a:ea typeface="+mn-ea"/>
                <a:cs typeface="Arial" charset="0"/>
              </a:rPr>
              <a:t>Defining functions</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dirty="0">
                <a:latin typeface="Arial" charset="0"/>
                <a:cs typeface="Arial" charset="0"/>
              </a:rPr>
              <a:t>Section 2</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7/23/20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12</a:t>
            </a:fld>
            <a:endParaRPr lang="en-US"/>
          </a:p>
        </p:txBody>
      </p:sp>
    </p:spTree>
    <p:extLst>
      <p:ext uri="{BB962C8B-B14F-4D97-AF65-F5344CB8AC3E}">
        <p14:creationId xmlns:p14="http://schemas.microsoft.com/office/powerpoint/2010/main" val="3549314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Defining functions - Function declarations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13</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A </a:t>
            </a:r>
            <a:r>
              <a:rPr lang="en-US" sz="2000" b="1" dirty="0">
                <a:solidFill>
                  <a:srgbClr val="333333"/>
                </a:solidFill>
              </a:rPr>
              <a:t>function definition </a:t>
            </a:r>
            <a:r>
              <a:rPr lang="en-US" sz="2000" dirty="0">
                <a:solidFill>
                  <a:srgbClr val="333333"/>
                </a:solidFill>
              </a:rPr>
              <a:t>consist of 4 elements:</a:t>
            </a:r>
            <a:endParaRPr lang="en-US" sz="1600" dirty="0">
              <a:solidFill>
                <a:srgbClr val="333333"/>
              </a:solidFill>
            </a:endParaRPr>
          </a:p>
        </p:txBody>
      </p:sp>
      <p:pic>
        <p:nvPicPr>
          <p:cNvPr id="7" name="Picture 6">
            <a:extLst>
              <a:ext uri="{FF2B5EF4-FFF2-40B4-BE49-F238E27FC236}">
                <a16:creationId xmlns:a16="http://schemas.microsoft.com/office/drawing/2014/main" id="{2D7CD417-5805-6F49-B14D-E443BFB6D875}"/>
              </a:ext>
            </a:extLst>
          </p:cNvPr>
          <p:cNvPicPr>
            <a:picLocks noChangeAspect="1"/>
          </p:cNvPicPr>
          <p:nvPr/>
        </p:nvPicPr>
        <p:blipFill>
          <a:blip r:embed="rId3"/>
          <a:stretch>
            <a:fillRect/>
          </a:stretch>
        </p:blipFill>
        <p:spPr>
          <a:xfrm>
            <a:off x="1668858" y="1598414"/>
            <a:ext cx="5842000" cy="2247900"/>
          </a:xfrm>
          <a:prstGeom prst="rect">
            <a:avLst/>
          </a:prstGeom>
        </p:spPr>
      </p:pic>
    </p:spTree>
    <p:extLst>
      <p:ext uri="{BB962C8B-B14F-4D97-AF65-F5344CB8AC3E}">
        <p14:creationId xmlns:p14="http://schemas.microsoft.com/office/powerpoint/2010/main" val="2566502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Defining functions - Function declarations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14</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b="1" dirty="0">
                <a:solidFill>
                  <a:srgbClr val="333333"/>
                </a:solidFill>
              </a:rPr>
              <a:t>Practice</a:t>
            </a:r>
            <a:r>
              <a:rPr lang="en-US" sz="2000" dirty="0">
                <a:solidFill>
                  <a:srgbClr val="333333"/>
                </a:solidFill>
              </a:rPr>
              <a:t>: refactor below code to a function called sum so we can use it to calculate the sum of scores, salaries, etc…</a:t>
            </a:r>
            <a:endParaRPr lang="en-US" sz="1600" dirty="0">
              <a:solidFill>
                <a:srgbClr val="333333"/>
              </a:solidFill>
            </a:endParaRPr>
          </a:p>
        </p:txBody>
      </p:sp>
      <p:pic>
        <p:nvPicPr>
          <p:cNvPr id="9" name="Picture 8">
            <a:extLst>
              <a:ext uri="{FF2B5EF4-FFF2-40B4-BE49-F238E27FC236}">
                <a16:creationId xmlns:a16="http://schemas.microsoft.com/office/drawing/2014/main" id="{32B8E3ED-BB6F-524E-BC30-5CC96B1D23B3}"/>
              </a:ext>
            </a:extLst>
          </p:cNvPr>
          <p:cNvPicPr>
            <a:picLocks noChangeAspect="1"/>
          </p:cNvPicPr>
          <p:nvPr/>
        </p:nvPicPr>
        <p:blipFill>
          <a:blip r:embed="rId3"/>
          <a:stretch>
            <a:fillRect/>
          </a:stretch>
        </p:blipFill>
        <p:spPr>
          <a:xfrm>
            <a:off x="1974071" y="1842353"/>
            <a:ext cx="5231574" cy="2211284"/>
          </a:xfrm>
          <a:prstGeom prst="rect">
            <a:avLst/>
          </a:prstGeom>
          <a:ln w="9525">
            <a:solidFill>
              <a:schemeClr val="tx1"/>
            </a:solidFill>
          </a:ln>
        </p:spPr>
      </p:pic>
    </p:spTree>
    <p:extLst>
      <p:ext uri="{BB962C8B-B14F-4D97-AF65-F5344CB8AC3E}">
        <p14:creationId xmlns:p14="http://schemas.microsoft.com/office/powerpoint/2010/main" val="4070499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Calling functions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15</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i="1" dirty="0">
                <a:solidFill>
                  <a:srgbClr val="333333"/>
                </a:solidFill>
              </a:rPr>
              <a:t>Defining</a:t>
            </a:r>
            <a:r>
              <a:rPr lang="en-US" dirty="0">
                <a:solidFill>
                  <a:srgbClr val="333333"/>
                </a:solidFill>
              </a:rPr>
              <a:t> a function does not </a:t>
            </a:r>
            <a:r>
              <a:rPr lang="en-US" i="1" dirty="0">
                <a:solidFill>
                  <a:srgbClr val="333333"/>
                </a:solidFill>
              </a:rPr>
              <a:t>execute</a:t>
            </a:r>
            <a:r>
              <a:rPr lang="en-US" dirty="0">
                <a:solidFill>
                  <a:srgbClr val="333333"/>
                </a:solidFill>
              </a:rPr>
              <a:t> it. Defining it simply names the function and specifies what to do when the function is called.</a:t>
            </a:r>
          </a:p>
          <a:p>
            <a:r>
              <a:rPr lang="en-US" b="1" dirty="0">
                <a:solidFill>
                  <a:srgbClr val="333333"/>
                </a:solidFill>
              </a:rPr>
              <a:t>Calling</a:t>
            </a:r>
            <a:r>
              <a:rPr lang="en-US" dirty="0">
                <a:solidFill>
                  <a:srgbClr val="333333"/>
                </a:solidFill>
              </a:rPr>
              <a:t> the function actually performs the specified actions with the indicated parameters. </a:t>
            </a:r>
          </a:p>
          <a:p>
            <a:r>
              <a:rPr lang="en-US" dirty="0">
                <a:solidFill>
                  <a:srgbClr val="333333"/>
                </a:solidFill>
              </a:rPr>
              <a:t>For example, if you define the function </a:t>
            </a:r>
            <a:r>
              <a:rPr lang="en-US" b="1" dirty="0">
                <a:solidFill>
                  <a:srgbClr val="333333"/>
                </a:solidFill>
              </a:rPr>
              <a:t>square</a:t>
            </a:r>
            <a:r>
              <a:rPr lang="en-US" dirty="0">
                <a:solidFill>
                  <a:srgbClr val="333333"/>
                </a:solidFill>
              </a:rPr>
              <a:t>, you could call it as follows:</a:t>
            </a:r>
            <a:br>
              <a:rPr lang="en-US" dirty="0"/>
            </a:br>
            <a:endParaRPr lang="en-US" dirty="0"/>
          </a:p>
        </p:txBody>
      </p:sp>
      <p:pic>
        <p:nvPicPr>
          <p:cNvPr id="6" name="Picture 5">
            <a:extLst>
              <a:ext uri="{FF2B5EF4-FFF2-40B4-BE49-F238E27FC236}">
                <a16:creationId xmlns:a16="http://schemas.microsoft.com/office/drawing/2014/main" id="{F5D5E7CD-F745-5A4D-9931-E636C305FBEF}"/>
              </a:ext>
            </a:extLst>
          </p:cNvPr>
          <p:cNvPicPr>
            <a:picLocks noChangeAspect="1"/>
          </p:cNvPicPr>
          <p:nvPr/>
        </p:nvPicPr>
        <p:blipFill>
          <a:blip r:embed="rId3"/>
          <a:stretch>
            <a:fillRect/>
          </a:stretch>
        </p:blipFill>
        <p:spPr>
          <a:xfrm>
            <a:off x="2996008" y="3630181"/>
            <a:ext cx="3187700" cy="876300"/>
          </a:xfrm>
          <a:prstGeom prst="rect">
            <a:avLst/>
          </a:prstGeom>
        </p:spPr>
      </p:pic>
    </p:spTree>
    <p:extLst>
      <p:ext uri="{BB962C8B-B14F-4D97-AF65-F5344CB8AC3E}">
        <p14:creationId xmlns:p14="http://schemas.microsoft.com/office/powerpoint/2010/main" val="339394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Calling functions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16</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For example, if you define the function </a:t>
            </a:r>
            <a:r>
              <a:rPr lang="en-US" b="1" dirty="0">
                <a:solidFill>
                  <a:srgbClr val="333333"/>
                </a:solidFill>
              </a:rPr>
              <a:t>sum </a:t>
            </a:r>
            <a:r>
              <a:rPr lang="en-US" dirty="0">
                <a:solidFill>
                  <a:srgbClr val="333333"/>
                </a:solidFill>
              </a:rPr>
              <a:t>that take 3 parameters, you could call it as follows:</a:t>
            </a:r>
            <a:br>
              <a:rPr lang="en-US" dirty="0"/>
            </a:br>
            <a:endParaRPr lang="en-US" dirty="0"/>
          </a:p>
        </p:txBody>
      </p:sp>
      <p:pic>
        <p:nvPicPr>
          <p:cNvPr id="7" name="Picture 6">
            <a:extLst>
              <a:ext uri="{FF2B5EF4-FFF2-40B4-BE49-F238E27FC236}">
                <a16:creationId xmlns:a16="http://schemas.microsoft.com/office/drawing/2014/main" id="{F929F7AF-252A-0540-9F04-0C58A8B67CDD}"/>
              </a:ext>
            </a:extLst>
          </p:cNvPr>
          <p:cNvPicPr>
            <a:picLocks noChangeAspect="1"/>
          </p:cNvPicPr>
          <p:nvPr/>
        </p:nvPicPr>
        <p:blipFill>
          <a:blip r:embed="rId3"/>
          <a:stretch>
            <a:fillRect/>
          </a:stretch>
        </p:blipFill>
        <p:spPr>
          <a:xfrm>
            <a:off x="1913696" y="1998353"/>
            <a:ext cx="6073843" cy="2596270"/>
          </a:xfrm>
          <a:prstGeom prst="rect">
            <a:avLst/>
          </a:prstGeom>
          <a:ln>
            <a:solidFill>
              <a:schemeClr val="tx1"/>
            </a:solidFill>
          </a:ln>
        </p:spPr>
      </p:pic>
    </p:spTree>
    <p:extLst>
      <p:ext uri="{BB962C8B-B14F-4D97-AF65-F5344CB8AC3E}">
        <p14:creationId xmlns:p14="http://schemas.microsoft.com/office/powerpoint/2010/main" val="4064388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Calling functions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17</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You can pass more or less number of parameter when calling functions</a:t>
            </a:r>
            <a:br>
              <a:rPr lang="en-US" dirty="0"/>
            </a:br>
            <a:endParaRPr lang="en-US" dirty="0"/>
          </a:p>
        </p:txBody>
      </p:sp>
      <p:pic>
        <p:nvPicPr>
          <p:cNvPr id="6" name="Picture 5">
            <a:extLst>
              <a:ext uri="{FF2B5EF4-FFF2-40B4-BE49-F238E27FC236}">
                <a16:creationId xmlns:a16="http://schemas.microsoft.com/office/drawing/2014/main" id="{65B4A3F5-56B8-E94F-95F4-43AA054B4F20}"/>
              </a:ext>
            </a:extLst>
          </p:cNvPr>
          <p:cNvPicPr>
            <a:picLocks noChangeAspect="1"/>
          </p:cNvPicPr>
          <p:nvPr/>
        </p:nvPicPr>
        <p:blipFill>
          <a:blip r:embed="rId3"/>
          <a:stretch>
            <a:fillRect/>
          </a:stretch>
        </p:blipFill>
        <p:spPr>
          <a:xfrm>
            <a:off x="114117" y="1814203"/>
            <a:ext cx="4221268" cy="1955306"/>
          </a:xfrm>
          <a:prstGeom prst="rect">
            <a:avLst/>
          </a:prstGeom>
          <a:ln>
            <a:solidFill>
              <a:schemeClr val="tx1"/>
            </a:solidFill>
          </a:ln>
        </p:spPr>
      </p:pic>
      <p:pic>
        <p:nvPicPr>
          <p:cNvPr id="9" name="Picture 8">
            <a:extLst>
              <a:ext uri="{FF2B5EF4-FFF2-40B4-BE49-F238E27FC236}">
                <a16:creationId xmlns:a16="http://schemas.microsoft.com/office/drawing/2014/main" id="{69B9C9FC-CB48-4347-8A3D-D1560D9BD2E4}"/>
              </a:ext>
            </a:extLst>
          </p:cNvPr>
          <p:cNvPicPr>
            <a:picLocks noChangeAspect="1"/>
          </p:cNvPicPr>
          <p:nvPr/>
        </p:nvPicPr>
        <p:blipFill>
          <a:blip r:embed="rId4"/>
          <a:stretch>
            <a:fillRect/>
          </a:stretch>
        </p:blipFill>
        <p:spPr>
          <a:xfrm>
            <a:off x="4358244" y="1947347"/>
            <a:ext cx="4707356" cy="1689018"/>
          </a:xfrm>
          <a:prstGeom prst="rect">
            <a:avLst/>
          </a:prstGeom>
          <a:ln>
            <a:solidFill>
              <a:schemeClr val="tx1"/>
            </a:solidFill>
          </a:ln>
        </p:spPr>
      </p:pic>
    </p:spTree>
    <p:extLst>
      <p:ext uri="{BB962C8B-B14F-4D97-AF65-F5344CB8AC3E}">
        <p14:creationId xmlns:p14="http://schemas.microsoft.com/office/powerpoint/2010/main" val="1146506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Defining functions - Function declarations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18</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Primitive parameters (such as a number) are passed to functions </a:t>
            </a:r>
            <a:r>
              <a:rPr lang="en-US" sz="2000" b="1" dirty="0">
                <a:solidFill>
                  <a:srgbClr val="333333"/>
                </a:solidFill>
              </a:rPr>
              <a:t>by copy value</a:t>
            </a:r>
            <a:r>
              <a:rPr lang="en-US" sz="2000" dirty="0">
                <a:solidFill>
                  <a:srgbClr val="333333"/>
                </a:solidFill>
              </a:rPr>
              <a:t>:</a:t>
            </a:r>
          </a:p>
        </p:txBody>
      </p:sp>
      <p:pic>
        <p:nvPicPr>
          <p:cNvPr id="6" name="Picture 5">
            <a:extLst>
              <a:ext uri="{FF2B5EF4-FFF2-40B4-BE49-F238E27FC236}">
                <a16:creationId xmlns:a16="http://schemas.microsoft.com/office/drawing/2014/main" id="{EA019F99-CA41-EC41-8448-658E40EB00B2}"/>
              </a:ext>
            </a:extLst>
          </p:cNvPr>
          <p:cNvPicPr>
            <a:picLocks noChangeAspect="1"/>
          </p:cNvPicPr>
          <p:nvPr/>
        </p:nvPicPr>
        <p:blipFill>
          <a:blip r:embed="rId3"/>
          <a:stretch>
            <a:fillRect/>
          </a:stretch>
        </p:blipFill>
        <p:spPr>
          <a:xfrm>
            <a:off x="2480814" y="1240051"/>
            <a:ext cx="4210410" cy="3527212"/>
          </a:xfrm>
          <a:prstGeom prst="rect">
            <a:avLst/>
          </a:prstGeom>
          <a:ln>
            <a:solidFill>
              <a:schemeClr val="tx1"/>
            </a:solidFill>
          </a:ln>
        </p:spPr>
      </p:pic>
    </p:spTree>
    <p:extLst>
      <p:ext uri="{BB962C8B-B14F-4D97-AF65-F5344CB8AC3E}">
        <p14:creationId xmlns:p14="http://schemas.microsoft.com/office/powerpoint/2010/main" val="559852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Defining functions - Function declarations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19</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Object parameters are passed to functions </a:t>
            </a:r>
            <a:r>
              <a:rPr lang="en-US" sz="2000" b="1" dirty="0">
                <a:solidFill>
                  <a:srgbClr val="333333"/>
                </a:solidFill>
              </a:rPr>
              <a:t>by reference</a:t>
            </a:r>
            <a:r>
              <a:rPr lang="en-US" sz="2000" dirty="0">
                <a:solidFill>
                  <a:srgbClr val="333333"/>
                </a:solidFill>
              </a:rPr>
              <a:t>:</a:t>
            </a:r>
          </a:p>
        </p:txBody>
      </p:sp>
      <p:pic>
        <p:nvPicPr>
          <p:cNvPr id="7" name="Picture 6">
            <a:extLst>
              <a:ext uri="{FF2B5EF4-FFF2-40B4-BE49-F238E27FC236}">
                <a16:creationId xmlns:a16="http://schemas.microsoft.com/office/drawing/2014/main" id="{600FC4AD-6E49-4C47-BB2A-84C448D81B0D}"/>
              </a:ext>
            </a:extLst>
          </p:cNvPr>
          <p:cNvPicPr>
            <a:picLocks noChangeAspect="1"/>
          </p:cNvPicPr>
          <p:nvPr/>
        </p:nvPicPr>
        <p:blipFill>
          <a:blip r:embed="rId3"/>
          <a:stretch>
            <a:fillRect/>
          </a:stretch>
        </p:blipFill>
        <p:spPr>
          <a:xfrm>
            <a:off x="2248514" y="1349026"/>
            <a:ext cx="5404207" cy="3331917"/>
          </a:xfrm>
          <a:prstGeom prst="rect">
            <a:avLst/>
          </a:prstGeom>
          <a:ln>
            <a:solidFill>
              <a:schemeClr val="tx1"/>
            </a:solidFill>
          </a:ln>
        </p:spPr>
      </p:pic>
    </p:spTree>
    <p:extLst>
      <p:ext uri="{BB962C8B-B14F-4D97-AF65-F5344CB8AC3E}">
        <p14:creationId xmlns:p14="http://schemas.microsoft.com/office/powerpoint/2010/main" val="1234097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3A9B-4311-1942-ACB8-0AAE96A606F7}"/>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A38A6896-78E5-EB47-8B1F-92735C91CDBD}"/>
              </a:ext>
            </a:extLst>
          </p:cNvPr>
          <p:cNvSpPr>
            <a:spLocks noGrp="1"/>
          </p:cNvSpPr>
          <p:nvPr>
            <p:ph idx="1"/>
          </p:nvPr>
        </p:nvSpPr>
        <p:spPr>
          <a:xfrm>
            <a:off x="278605" y="850106"/>
            <a:ext cx="8622507" cy="3744517"/>
          </a:xfrm>
        </p:spPr>
        <p:txBody>
          <a:bodyPr/>
          <a:lstStyle/>
          <a:p>
            <a:pPr marL="457200" indent="-457200">
              <a:buFont typeface="+mj-lt"/>
              <a:buAutoNum type="arabicPeriod"/>
            </a:pPr>
            <a:r>
              <a:rPr lang="en-US" dirty="0"/>
              <a:t>Overview</a:t>
            </a:r>
          </a:p>
          <a:p>
            <a:pPr marL="457200" indent="-457200">
              <a:buFont typeface="+mj-lt"/>
              <a:buAutoNum type="arabicPeriod"/>
            </a:pPr>
            <a:r>
              <a:rPr lang="en-US" dirty="0"/>
              <a:t>Defining functions</a:t>
            </a:r>
          </a:p>
          <a:p>
            <a:pPr marL="457200" indent="-457200">
              <a:buFont typeface="+mj-lt"/>
              <a:buAutoNum type="arabicPeriod"/>
            </a:pPr>
            <a:r>
              <a:rPr lang="en-US" dirty="0"/>
              <a:t>Function call stack</a:t>
            </a:r>
          </a:p>
          <a:p>
            <a:pPr marL="457200" indent="-457200">
              <a:buFont typeface="+mj-lt"/>
              <a:buAutoNum type="arabicPeriod"/>
            </a:pPr>
            <a:r>
              <a:rPr lang="en-US" dirty="0"/>
              <a:t>Recursive function</a:t>
            </a:r>
          </a:p>
          <a:p>
            <a:pPr marL="457200" indent="-457200">
              <a:buFont typeface="+mj-lt"/>
              <a:buAutoNum type="arabicPeriod"/>
            </a:pPr>
            <a:r>
              <a:rPr lang="en-US" dirty="0"/>
              <a:t>Q&amp;A</a:t>
            </a:r>
          </a:p>
          <a:p>
            <a:pPr marL="457200" indent="-457200">
              <a:buFont typeface="+mj-lt"/>
              <a:buAutoNum type="arabicPeriod"/>
            </a:pPr>
            <a:endParaRPr lang="en-US" dirty="0"/>
          </a:p>
          <a:p>
            <a:pPr marL="457200" indent="-457200">
              <a:buFont typeface="+mj-lt"/>
              <a:buAutoNum type="arabicPeriod"/>
            </a:pPr>
            <a:endParaRPr lang="en-US" dirty="0"/>
          </a:p>
          <a:p>
            <a:endParaRPr lang="en-US" dirty="0"/>
          </a:p>
        </p:txBody>
      </p:sp>
      <p:sp>
        <p:nvSpPr>
          <p:cNvPr id="4" name="Date Placeholder 3">
            <a:extLst>
              <a:ext uri="{FF2B5EF4-FFF2-40B4-BE49-F238E27FC236}">
                <a16:creationId xmlns:a16="http://schemas.microsoft.com/office/drawing/2014/main" id="{76C6622B-1770-A146-9DBF-36D31AB53BB5}"/>
              </a:ext>
            </a:extLst>
          </p:cNvPr>
          <p:cNvSpPr>
            <a:spLocks noGrp="1"/>
          </p:cNvSpPr>
          <p:nvPr>
            <p:ph type="dt" sz="half" idx="10"/>
          </p:nvPr>
        </p:nvSpPr>
        <p:spPr/>
        <p:txBody>
          <a:bodyPr/>
          <a:lstStyle/>
          <a:p>
            <a:fld id="{1F45074E-53EC-4432-BF9B-A29996D62E7F}" type="datetime1">
              <a:rPr lang="en-US" smtClean="0"/>
              <a:t>7/23/20</a:t>
            </a:fld>
            <a:endParaRPr lang="en-US"/>
          </a:p>
        </p:txBody>
      </p:sp>
      <p:sp>
        <p:nvSpPr>
          <p:cNvPr id="5" name="Footer Placeholder 4">
            <a:extLst>
              <a:ext uri="{FF2B5EF4-FFF2-40B4-BE49-F238E27FC236}">
                <a16:creationId xmlns:a16="http://schemas.microsoft.com/office/drawing/2014/main" id="{DC33AA82-EEA7-C747-876C-C92400FB5D64}"/>
              </a:ext>
            </a:extLst>
          </p:cNvPr>
          <p:cNvSpPr>
            <a:spLocks noGrp="1"/>
          </p:cNvSpPr>
          <p:nvPr>
            <p:ph type="ftr" sz="quarter" idx="11"/>
          </p:nvPr>
        </p:nvSpPr>
        <p:spPr/>
        <p:txBody>
          <a:bodyPr/>
          <a:lstStyle/>
          <a:p>
            <a:r>
              <a:rPr lang="en-US"/>
              <a:t>09e-BM/DT/FSOFT - ©FPT SOFTWARE – Fresher Academy - Internal Use</a:t>
            </a:r>
          </a:p>
        </p:txBody>
      </p:sp>
      <p:sp>
        <p:nvSpPr>
          <p:cNvPr id="6" name="Slide Number Placeholder 5">
            <a:extLst>
              <a:ext uri="{FF2B5EF4-FFF2-40B4-BE49-F238E27FC236}">
                <a16:creationId xmlns:a16="http://schemas.microsoft.com/office/drawing/2014/main" id="{075FDB35-72A2-FA43-BB45-9FBF4C153D99}"/>
              </a:ext>
            </a:extLst>
          </p:cNvPr>
          <p:cNvSpPr>
            <a:spLocks noGrp="1"/>
          </p:cNvSpPr>
          <p:nvPr>
            <p:ph type="sldNum" sz="quarter" idx="12"/>
          </p:nvPr>
        </p:nvSpPr>
        <p:spPr/>
        <p:txBody>
          <a:bodyPr/>
          <a:lstStyle/>
          <a:p>
            <a:fld id="{E3B08AF7-4237-6949-8335-F63F47C2C8CC}" type="slidenum">
              <a:rPr lang="en-US" smtClean="0"/>
              <a:t>2</a:t>
            </a:fld>
            <a:endParaRPr lang="en-US"/>
          </a:p>
        </p:txBody>
      </p:sp>
    </p:spTree>
    <p:extLst>
      <p:ext uri="{BB962C8B-B14F-4D97-AF65-F5344CB8AC3E}">
        <p14:creationId xmlns:p14="http://schemas.microsoft.com/office/powerpoint/2010/main" val="3667469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Defining functions - Function declarations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20</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Same for array parameter:</a:t>
            </a:r>
          </a:p>
        </p:txBody>
      </p:sp>
      <p:pic>
        <p:nvPicPr>
          <p:cNvPr id="6" name="Picture 5">
            <a:extLst>
              <a:ext uri="{FF2B5EF4-FFF2-40B4-BE49-F238E27FC236}">
                <a16:creationId xmlns:a16="http://schemas.microsoft.com/office/drawing/2014/main" id="{C321D9E6-A023-544C-8BBE-07ADA6A15D97}"/>
              </a:ext>
            </a:extLst>
          </p:cNvPr>
          <p:cNvPicPr>
            <a:picLocks noChangeAspect="1"/>
          </p:cNvPicPr>
          <p:nvPr/>
        </p:nvPicPr>
        <p:blipFill>
          <a:blip r:embed="rId3"/>
          <a:stretch>
            <a:fillRect/>
          </a:stretch>
        </p:blipFill>
        <p:spPr>
          <a:xfrm>
            <a:off x="1265559" y="1504867"/>
            <a:ext cx="6648598" cy="2770249"/>
          </a:xfrm>
          <a:prstGeom prst="rect">
            <a:avLst/>
          </a:prstGeom>
          <a:ln>
            <a:solidFill>
              <a:schemeClr val="tx1"/>
            </a:solidFill>
          </a:ln>
        </p:spPr>
      </p:pic>
    </p:spTree>
    <p:extLst>
      <p:ext uri="{BB962C8B-B14F-4D97-AF65-F5344CB8AC3E}">
        <p14:creationId xmlns:p14="http://schemas.microsoft.com/office/powerpoint/2010/main" val="2951074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Defining functions - Function expressions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21</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While the function declaration above is syntactically a statement, functions can also be created by a </a:t>
            </a:r>
            <a:r>
              <a:rPr lang="en-US" sz="2000" dirty="0">
                <a:solidFill>
                  <a:srgbClr val="3D7E9A"/>
                </a:solidFill>
                <a:hlinkClick r:id="rId3">
                  <a:extLst>
                    <a:ext uri="{A12FA001-AC4F-418D-AE19-62706E023703}">
                      <ahyp:hlinkClr xmlns:ahyp="http://schemas.microsoft.com/office/drawing/2018/hyperlinkcolor" val="tx"/>
                    </a:ext>
                  </a:extLst>
                </a:hlinkClick>
              </a:rPr>
              <a:t>function expression</a:t>
            </a:r>
            <a:r>
              <a:rPr lang="en-US" sz="2000" dirty="0">
                <a:solidFill>
                  <a:srgbClr val="333333"/>
                </a:solidFill>
              </a:rPr>
              <a:t>.</a:t>
            </a:r>
          </a:p>
          <a:p>
            <a:r>
              <a:rPr lang="en-US" sz="2000" dirty="0">
                <a:solidFill>
                  <a:srgbClr val="333333"/>
                </a:solidFill>
              </a:rPr>
              <a:t>Such a function can be </a:t>
            </a:r>
            <a:r>
              <a:rPr lang="en-US" sz="2000" b="1" dirty="0">
                <a:solidFill>
                  <a:srgbClr val="333333"/>
                </a:solidFill>
              </a:rPr>
              <a:t>anonymous</a:t>
            </a:r>
            <a:r>
              <a:rPr lang="en-US" sz="2000" dirty="0">
                <a:solidFill>
                  <a:srgbClr val="333333"/>
                </a:solidFill>
              </a:rPr>
              <a:t>; it does not have to have a name. For example, the function square could have been defined as:</a:t>
            </a:r>
            <a:br>
              <a:rPr lang="en-US" sz="2000" dirty="0"/>
            </a:br>
            <a:endParaRPr lang="en-US" sz="2000" dirty="0">
              <a:solidFill>
                <a:srgbClr val="333333"/>
              </a:solidFill>
            </a:endParaRPr>
          </a:p>
        </p:txBody>
      </p:sp>
      <p:pic>
        <p:nvPicPr>
          <p:cNvPr id="7" name="Picture 6">
            <a:extLst>
              <a:ext uri="{FF2B5EF4-FFF2-40B4-BE49-F238E27FC236}">
                <a16:creationId xmlns:a16="http://schemas.microsoft.com/office/drawing/2014/main" id="{F233F601-2650-2E49-9E67-82920A584F9E}"/>
              </a:ext>
            </a:extLst>
          </p:cNvPr>
          <p:cNvPicPr>
            <a:picLocks noChangeAspect="1"/>
          </p:cNvPicPr>
          <p:nvPr/>
        </p:nvPicPr>
        <p:blipFill>
          <a:blip r:embed="rId4"/>
          <a:stretch>
            <a:fillRect/>
          </a:stretch>
        </p:blipFill>
        <p:spPr>
          <a:xfrm>
            <a:off x="335358" y="2512214"/>
            <a:ext cx="8509000" cy="1155700"/>
          </a:xfrm>
          <a:prstGeom prst="rect">
            <a:avLst/>
          </a:prstGeom>
        </p:spPr>
      </p:pic>
    </p:spTree>
    <p:extLst>
      <p:ext uri="{BB962C8B-B14F-4D97-AF65-F5344CB8AC3E}">
        <p14:creationId xmlns:p14="http://schemas.microsoft.com/office/powerpoint/2010/main" val="1665558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Defining functions - Function expressions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22</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However, a name </a:t>
            </a:r>
            <a:r>
              <a:rPr lang="en-US" sz="2000" i="1" dirty="0">
                <a:solidFill>
                  <a:srgbClr val="333333"/>
                </a:solidFill>
              </a:rPr>
              <a:t>can</a:t>
            </a:r>
            <a:r>
              <a:rPr lang="en-US" sz="2000" dirty="0">
                <a:solidFill>
                  <a:srgbClr val="333333"/>
                </a:solidFill>
              </a:rPr>
              <a:t> be provided with a function expression.</a:t>
            </a:r>
          </a:p>
          <a:p>
            <a:r>
              <a:rPr lang="en-US" sz="2000" dirty="0">
                <a:solidFill>
                  <a:srgbClr val="333333"/>
                </a:solidFill>
              </a:rPr>
              <a:t>Providing a </a:t>
            </a:r>
            <a:r>
              <a:rPr lang="en-US" sz="2000" b="1" dirty="0">
                <a:solidFill>
                  <a:srgbClr val="333333"/>
                </a:solidFill>
              </a:rPr>
              <a:t>name</a:t>
            </a:r>
            <a:r>
              <a:rPr lang="en-US" sz="2000" dirty="0">
                <a:solidFill>
                  <a:srgbClr val="333333"/>
                </a:solidFill>
              </a:rPr>
              <a:t> allows the function to refer to itself, and also makes it easier to identify the function in a debugger's stack traces:</a:t>
            </a:r>
          </a:p>
          <a:p>
            <a:pPr marL="0" indent="0">
              <a:buNone/>
            </a:pPr>
            <a:br>
              <a:rPr lang="en-US" sz="2000" dirty="0"/>
            </a:br>
            <a:endParaRPr lang="en-US" sz="2000" dirty="0">
              <a:solidFill>
                <a:srgbClr val="333333"/>
              </a:solidFill>
            </a:endParaRPr>
          </a:p>
        </p:txBody>
      </p:sp>
      <p:pic>
        <p:nvPicPr>
          <p:cNvPr id="6" name="Picture 5">
            <a:extLst>
              <a:ext uri="{FF2B5EF4-FFF2-40B4-BE49-F238E27FC236}">
                <a16:creationId xmlns:a16="http://schemas.microsoft.com/office/drawing/2014/main" id="{7AB4DF72-FC0B-C846-9B23-DC22B91F0B65}"/>
              </a:ext>
            </a:extLst>
          </p:cNvPr>
          <p:cNvPicPr>
            <a:picLocks noChangeAspect="1"/>
          </p:cNvPicPr>
          <p:nvPr/>
        </p:nvPicPr>
        <p:blipFill>
          <a:blip r:embed="rId3"/>
          <a:stretch>
            <a:fillRect/>
          </a:stretch>
        </p:blipFill>
        <p:spPr>
          <a:xfrm>
            <a:off x="333020" y="2079757"/>
            <a:ext cx="8568092" cy="1285214"/>
          </a:xfrm>
          <a:prstGeom prst="rect">
            <a:avLst/>
          </a:prstGeom>
        </p:spPr>
      </p:pic>
    </p:spTree>
    <p:extLst>
      <p:ext uri="{BB962C8B-B14F-4D97-AF65-F5344CB8AC3E}">
        <p14:creationId xmlns:p14="http://schemas.microsoft.com/office/powerpoint/2010/main" val="525655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Defining functions - Function expressions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23</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In JavaScript, a function can be defined based on a condition. For example, the following function definition defines </a:t>
            </a:r>
            <a:r>
              <a:rPr lang="en-US" sz="2000" b="1" dirty="0" err="1">
                <a:solidFill>
                  <a:srgbClr val="333333"/>
                </a:solidFill>
              </a:rPr>
              <a:t>myFunc</a:t>
            </a:r>
            <a:r>
              <a:rPr lang="en-US" sz="2000" dirty="0">
                <a:solidFill>
                  <a:srgbClr val="333333"/>
                </a:solidFill>
              </a:rPr>
              <a:t> only if </a:t>
            </a:r>
            <a:r>
              <a:rPr lang="en-US" sz="2000" dirty="0" err="1">
                <a:solidFill>
                  <a:srgbClr val="333333"/>
                </a:solidFill>
              </a:rPr>
              <a:t>num</a:t>
            </a:r>
            <a:r>
              <a:rPr lang="en-US" sz="2000" dirty="0">
                <a:solidFill>
                  <a:srgbClr val="333333"/>
                </a:solidFill>
              </a:rPr>
              <a:t> equals 0:</a:t>
            </a:r>
          </a:p>
        </p:txBody>
      </p:sp>
      <p:pic>
        <p:nvPicPr>
          <p:cNvPr id="7" name="Picture 6">
            <a:extLst>
              <a:ext uri="{FF2B5EF4-FFF2-40B4-BE49-F238E27FC236}">
                <a16:creationId xmlns:a16="http://schemas.microsoft.com/office/drawing/2014/main" id="{5C430521-1DC2-F149-8D3C-E060C9B26FBC}"/>
              </a:ext>
            </a:extLst>
          </p:cNvPr>
          <p:cNvPicPr>
            <a:picLocks noChangeAspect="1"/>
          </p:cNvPicPr>
          <p:nvPr/>
        </p:nvPicPr>
        <p:blipFill>
          <a:blip r:embed="rId3"/>
          <a:stretch>
            <a:fillRect/>
          </a:stretch>
        </p:blipFill>
        <p:spPr>
          <a:xfrm>
            <a:off x="1795858" y="1927458"/>
            <a:ext cx="5588000" cy="2336800"/>
          </a:xfrm>
          <a:prstGeom prst="rect">
            <a:avLst/>
          </a:prstGeom>
        </p:spPr>
      </p:pic>
    </p:spTree>
    <p:extLst>
      <p:ext uri="{BB962C8B-B14F-4D97-AF65-F5344CB8AC3E}">
        <p14:creationId xmlns:p14="http://schemas.microsoft.com/office/powerpoint/2010/main" val="3898585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Defining functions - Function expressions</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24</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A </a:t>
            </a:r>
            <a:r>
              <a:rPr lang="en-US" sz="2000" b="1" dirty="0">
                <a:solidFill>
                  <a:srgbClr val="333333"/>
                </a:solidFill>
              </a:rPr>
              <a:t>method</a:t>
            </a:r>
            <a:r>
              <a:rPr lang="en-US" sz="2000" dirty="0">
                <a:solidFill>
                  <a:srgbClr val="333333"/>
                </a:solidFill>
              </a:rPr>
              <a:t> is a function that is a property of an object:</a:t>
            </a:r>
          </a:p>
        </p:txBody>
      </p:sp>
      <p:pic>
        <p:nvPicPr>
          <p:cNvPr id="6" name="Picture 5">
            <a:extLst>
              <a:ext uri="{FF2B5EF4-FFF2-40B4-BE49-F238E27FC236}">
                <a16:creationId xmlns:a16="http://schemas.microsoft.com/office/drawing/2014/main" id="{0AA2E4A5-399A-E948-8DB7-FEDFC63F3E4E}"/>
              </a:ext>
            </a:extLst>
          </p:cNvPr>
          <p:cNvPicPr>
            <a:picLocks noChangeAspect="1"/>
          </p:cNvPicPr>
          <p:nvPr/>
        </p:nvPicPr>
        <p:blipFill>
          <a:blip r:embed="rId3"/>
          <a:stretch>
            <a:fillRect/>
          </a:stretch>
        </p:blipFill>
        <p:spPr>
          <a:xfrm>
            <a:off x="278605" y="1446891"/>
            <a:ext cx="3564969" cy="2851975"/>
          </a:xfrm>
          <a:prstGeom prst="rect">
            <a:avLst/>
          </a:prstGeom>
          <a:ln>
            <a:solidFill>
              <a:schemeClr val="tx1"/>
            </a:solidFill>
          </a:ln>
        </p:spPr>
      </p:pic>
      <p:pic>
        <p:nvPicPr>
          <p:cNvPr id="7" name="Picture 6">
            <a:extLst>
              <a:ext uri="{FF2B5EF4-FFF2-40B4-BE49-F238E27FC236}">
                <a16:creationId xmlns:a16="http://schemas.microsoft.com/office/drawing/2014/main" id="{507EE1DE-BAE8-C543-AEA0-0EEA506730FC}"/>
              </a:ext>
            </a:extLst>
          </p:cNvPr>
          <p:cNvPicPr>
            <a:picLocks noChangeAspect="1"/>
          </p:cNvPicPr>
          <p:nvPr/>
        </p:nvPicPr>
        <p:blipFill>
          <a:blip r:embed="rId4"/>
          <a:stretch>
            <a:fillRect/>
          </a:stretch>
        </p:blipFill>
        <p:spPr>
          <a:xfrm>
            <a:off x="4182390" y="1446891"/>
            <a:ext cx="4718722" cy="2851975"/>
          </a:xfrm>
          <a:prstGeom prst="rect">
            <a:avLst/>
          </a:prstGeom>
          <a:ln>
            <a:solidFill>
              <a:schemeClr val="tx1"/>
            </a:solidFill>
          </a:ln>
        </p:spPr>
      </p:pic>
    </p:spTree>
    <p:extLst>
      <p:ext uri="{BB962C8B-B14F-4D97-AF65-F5344CB8AC3E}">
        <p14:creationId xmlns:p14="http://schemas.microsoft.com/office/powerpoint/2010/main" val="1986878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Defining functions – Practice time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25</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endParaRPr lang="en-US" dirty="0">
              <a:solidFill>
                <a:srgbClr val="333333"/>
              </a:solidFill>
            </a:endParaRPr>
          </a:p>
          <a:p>
            <a:pPr marL="0" indent="0">
              <a:buNone/>
            </a:pPr>
            <a:endParaRPr lang="en-US" dirty="0">
              <a:solidFill>
                <a:srgbClr val="333333"/>
              </a:solidFill>
            </a:endParaRPr>
          </a:p>
        </p:txBody>
      </p:sp>
      <p:sp>
        <p:nvSpPr>
          <p:cNvPr id="10" name="Title 1">
            <a:extLst>
              <a:ext uri="{FF2B5EF4-FFF2-40B4-BE49-F238E27FC236}">
                <a16:creationId xmlns:a16="http://schemas.microsoft.com/office/drawing/2014/main" id="{D480DD63-E502-0B44-9414-DC3DCE4A0F9F}"/>
              </a:ext>
            </a:extLst>
          </p:cNvPr>
          <p:cNvSpPr txBox="1">
            <a:spLocks/>
          </p:cNvSpPr>
          <p:nvPr/>
        </p:nvSpPr>
        <p:spPr>
          <a:xfrm>
            <a:off x="17858" y="2256803"/>
            <a:ext cx="9144000" cy="93112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n-US" sz="3600" dirty="0">
                <a:solidFill>
                  <a:schemeClr val="accent6">
                    <a:lumMod val="75000"/>
                  </a:schemeClr>
                </a:solidFill>
                <a:cs typeface="Arial"/>
              </a:rPr>
              <a:t>Practice defining functions</a:t>
            </a:r>
          </a:p>
        </p:txBody>
      </p:sp>
    </p:spTree>
    <p:extLst>
      <p:ext uri="{BB962C8B-B14F-4D97-AF65-F5344CB8AC3E}">
        <p14:creationId xmlns:p14="http://schemas.microsoft.com/office/powerpoint/2010/main" val="4255747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Defining functions - 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26</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t>In JavaScript there are 2 ways we can use to declare a function: function declaration and function expression</a:t>
            </a:r>
          </a:p>
          <a:p>
            <a:r>
              <a:rPr lang="en-US" sz="2000" dirty="0"/>
              <a:t>In function declaration (or function </a:t>
            </a:r>
            <a:r>
              <a:rPr lang="en-US" sz="2000" b="1" dirty="0"/>
              <a:t>statement</a:t>
            </a:r>
            <a:r>
              <a:rPr lang="en-US" sz="2000" dirty="0"/>
              <a:t>), keyword function must be the very first keyword in a statement (there is no other keyword or symbols before it)</a:t>
            </a:r>
          </a:p>
          <a:p>
            <a:r>
              <a:rPr lang="en-US" sz="2000" dirty="0"/>
              <a:t>Also in function declaration, function name is required</a:t>
            </a:r>
          </a:p>
          <a:p>
            <a:r>
              <a:rPr lang="en-US" sz="2000" dirty="0"/>
              <a:t>In function </a:t>
            </a:r>
            <a:r>
              <a:rPr lang="en-US" sz="2000" b="1" dirty="0"/>
              <a:t>expression</a:t>
            </a:r>
            <a:r>
              <a:rPr lang="en-US" sz="2000" dirty="0"/>
              <a:t>, function must appear inside an expression and function name is optional</a:t>
            </a:r>
          </a:p>
          <a:p>
            <a:r>
              <a:rPr lang="en-US" sz="2000" b="1" dirty="0"/>
              <a:t>Note: </a:t>
            </a:r>
            <a:r>
              <a:rPr lang="en-US" sz="2000" dirty="0"/>
              <a:t>use function declaration for beginner</a:t>
            </a:r>
            <a:endParaRPr lang="en-US" sz="2000" b="1" dirty="0"/>
          </a:p>
          <a:p>
            <a:pPr marL="0" indent="0">
              <a:buNone/>
            </a:pPr>
            <a:endParaRPr lang="en-US" sz="2000" dirty="0"/>
          </a:p>
        </p:txBody>
      </p:sp>
    </p:spTree>
    <p:extLst>
      <p:ext uri="{BB962C8B-B14F-4D97-AF65-F5344CB8AC3E}">
        <p14:creationId xmlns:p14="http://schemas.microsoft.com/office/powerpoint/2010/main" val="1727638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Calling functions - 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27</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Functions do not run until you call it</a:t>
            </a:r>
          </a:p>
          <a:p>
            <a:r>
              <a:rPr lang="en-US" dirty="0"/>
              <a:t>To call (invoke) a function use syntax: </a:t>
            </a:r>
            <a:r>
              <a:rPr lang="en-US" dirty="0" err="1"/>
              <a:t>functionName</a:t>
            </a:r>
            <a:r>
              <a:rPr lang="en-US" dirty="0"/>
              <a:t>(para)</a:t>
            </a:r>
          </a:p>
          <a:p>
            <a:r>
              <a:rPr lang="en-US" dirty="0"/>
              <a:t>Make sure the </a:t>
            </a:r>
            <a:r>
              <a:rPr lang="en-US" dirty="0" err="1"/>
              <a:t>functionName</a:t>
            </a:r>
            <a:r>
              <a:rPr lang="en-US" dirty="0"/>
              <a:t> is in scope</a:t>
            </a:r>
          </a:p>
          <a:p>
            <a:r>
              <a:rPr lang="en-US" dirty="0"/>
              <a:t>You can pass parameter to function calls any number you like at runtime</a:t>
            </a:r>
          </a:p>
          <a:p>
            <a:r>
              <a:rPr lang="en-US" dirty="0"/>
              <a:t>Once </a:t>
            </a:r>
            <a:r>
              <a:rPr lang="en-US" b="1" dirty="0"/>
              <a:t>called</a:t>
            </a:r>
            <a:r>
              <a:rPr lang="en-US" dirty="0"/>
              <a:t>, the program run at the first statement inside the body of the function</a:t>
            </a:r>
          </a:p>
          <a:p>
            <a:endParaRPr lang="en-US" dirty="0"/>
          </a:p>
        </p:txBody>
      </p:sp>
    </p:spTree>
    <p:extLst>
      <p:ext uri="{BB962C8B-B14F-4D97-AF65-F5344CB8AC3E}">
        <p14:creationId xmlns:p14="http://schemas.microsoft.com/office/powerpoint/2010/main" val="2825440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Function Call Stack</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dirty="0">
                <a:latin typeface="Arial" charset="0"/>
                <a:cs typeface="Arial" charset="0"/>
              </a:rPr>
              <a:t>Section 3</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7/23/20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28</a:t>
            </a:fld>
            <a:endParaRPr lang="en-US"/>
          </a:p>
        </p:txBody>
      </p:sp>
    </p:spTree>
    <p:extLst>
      <p:ext uri="{BB962C8B-B14F-4D97-AF65-F5344CB8AC3E}">
        <p14:creationId xmlns:p14="http://schemas.microsoft.com/office/powerpoint/2010/main" val="2721609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Function Call Stack</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29</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A </a:t>
            </a:r>
            <a:r>
              <a:rPr lang="en-US" b="1" dirty="0">
                <a:solidFill>
                  <a:srgbClr val="333333"/>
                </a:solidFill>
              </a:rPr>
              <a:t>call stack</a:t>
            </a:r>
            <a:r>
              <a:rPr lang="en-US" dirty="0">
                <a:solidFill>
                  <a:srgbClr val="333333"/>
                </a:solidFill>
              </a:rPr>
              <a:t> is a mechanism for JavaScript to keep track of what function is currently being run and what functions are called from within that function, etc…</a:t>
            </a:r>
          </a:p>
          <a:p>
            <a:r>
              <a:rPr lang="en-US" b="1" dirty="0">
                <a:solidFill>
                  <a:srgbClr val="333333"/>
                </a:solidFill>
              </a:rPr>
              <a:t>Stack </a:t>
            </a:r>
            <a:r>
              <a:rPr lang="en-US" dirty="0">
                <a:solidFill>
                  <a:srgbClr val="333333"/>
                </a:solidFill>
              </a:rPr>
              <a:t>follow LIFO principles (last in first out)</a:t>
            </a:r>
            <a:endParaRPr lang="en-US" b="1" dirty="0">
              <a:solidFill>
                <a:srgbClr val="333333"/>
              </a:solidFill>
            </a:endParaRPr>
          </a:p>
          <a:p>
            <a:pPr marL="0" indent="0">
              <a:buNone/>
            </a:pPr>
            <a:endParaRPr lang="en-US" dirty="0">
              <a:solidFill>
                <a:srgbClr val="333333"/>
              </a:solidFill>
            </a:endParaRPr>
          </a:p>
        </p:txBody>
      </p:sp>
    </p:spTree>
    <p:extLst>
      <p:ext uri="{BB962C8B-B14F-4D97-AF65-F5344CB8AC3E}">
        <p14:creationId xmlns:p14="http://schemas.microsoft.com/office/powerpoint/2010/main" val="3414857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latin typeface="Arial" panose="020B0604020202020204" pitchFamily="34" charset="0"/>
                <a:cs typeface="Arial" panose="020B0604020202020204" pitchFamily="34" charset="0"/>
              </a:rPr>
              <a:t>Lesson</a:t>
            </a:r>
            <a:r>
              <a:rPr lang="vi-VN" altLang="en-US" sz="2400" dirty="0">
                <a:latin typeface="Arial" panose="020B0604020202020204" pitchFamily="34" charset="0"/>
                <a:cs typeface="Arial" panose="020B0604020202020204" pitchFamily="34" charset="0"/>
              </a:rPr>
              <a:t> </a:t>
            </a:r>
            <a:r>
              <a:rPr lang="en-US" altLang="en-US" sz="2400" dirty="0">
                <a:latin typeface="Arial" panose="020B0604020202020204" pitchFamily="34" charset="0"/>
                <a:cs typeface="Arial" panose="020B0604020202020204" pitchFamily="34" charset="0"/>
              </a:rPr>
              <a:t>O</a:t>
            </a:r>
            <a:r>
              <a:rPr lang="vi-VN" altLang="en-US" sz="2400" dirty="0">
                <a:latin typeface="Arial" panose="020B0604020202020204" pitchFamily="34" charset="0"/>
                <a:cs typeface="Arial" panose="020B0604020202020204" pitchFamily="34" charset="0"/>
              </a:rPr>
              <a:t>bjectives</a:t>
            </a:r>
            <a:endParaRPr lang="en-US" sz="24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altLang="en-US" sz="2000" dirty="0"/>
              <a:t>Understand the fundamentals concepts behind JavaScript functions</a:t>
            </a:r>
          </a:p>
          <a:p>
            <a:r>
              <a:rPr lang="en-US" altLang="en-US" sz="2000" dirty="0"/>
              <a:t>Understand the two syntax of functions (function declaration and function expression)</a:t>
            </a:r>
          </a:p>
          <a:p>
            <a:r>
              <a:rPr lang="en-US" altLang="en-US" sz="2000" dirty="0"/>
              <a:t>Able to differentiate between function declaration and function expression</a:t>
            </a:r>
          </a:p>
          <a:p>
            <a:r>
              <a:rPr lang="en-US" altLang="en-US" sz="2000" dirty="0"/>
              <a:t>Able to invoke function and understand what will happened under the hood</a:t>
            </a:r>
          </a:p>
          <a:p>
            <a:r>
              <a:rPr lang="en-US" altLang="en-US" sz="2000" dirty="0"/>
              <a:t>Understand recursion mechanism to solve coding problem</a:t>
            </a:r>
          </a:p>
        </p:txBody>
      </p:sp>
      <p:sp>
        <p:nvSpPr>
          <p:cNvPr id="4" name="Date Placeholder 3"/>
          <p:cNvSpPr>
            <a:spLocks noGrp="1"/>
          </p:cNvSpPr>
          <p:nvPr>
            <p:ph type="dt" sz="half" idx="10"/>
          </p:nvPr>
        </p:nvSpPr>
        <p:spPr/>
        <p:txBody>
          <a:bodyPr/>
          <a:lstStyle/>
          <a:p>
            <a:fld id="{6D833602-3032-40E0-910C-A05081070B9D}" type="datetime1">
              <a:rPr lang="en-US" smtClean="0"/>
              <a:t>7/23/20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a:t>
            </a:fld>
            <a:endParaRPr lang="en-US"/>
          </a:p>
        </p:txBody>
      </p:sp>
    </p:spTree>
    <p:extLst>
      <p:ext uri="{BB962C8B-B14F-4D97-AF65-F5344CB8AC3E}">
        <p14:creationId xmlns:p14="http://schemas.microsoft.com/office/powerpoint/2010/main" val="683828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Function Call Stack</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30</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Think of Stack like a pile of book:</a:t>
            </a:r>
            <a:endParaRPr lang="en-US" b="1" dirty="0">
              <a:solidFill>
                <a:srgbClr val="333333"/>
              </a:solidFill>
            </a:endParaRPr>
          </a:p>
          <a:p>
            <a:pPr marL="0" indent="0">
              <a:buNone/>
            </a:pPr>
            <a:endParaRPr lang="en-US" dirty="0">
              <a:solidFill>
                <a:srgbClr val="333333"/>
              </a:solidFill>
            </a:endParaRPr>
          </a:p>
        </p:txBody>
      </p:sp>
      <p:pic>
        <p:nvPicPr>
          <p:cNvPr id="6" name="Picture 5">
            <a:extLst>
              <a:ext uri="{FF2B5EF4-FFF2-40B4-BE49-F238E27FC236}">
                <a16:creationId xmlns:a16="http://schemas.microsoft.com/office/drawing/2014/main" id="{93919A0A-F5EC-264A-AA4B-328E7A9EADFC}"/>
              </a:ext>
            </a:extLst>
          </p:cNvPr>
          <p:cNvPicPr>
            <a:picLocks noChangeAspect="1"/>
          </p:cNvPicPr>
          <p:nvPr/>
        </p:nvPicPr>
        <p:blipFill>
          <a:blip r:embed="rId3"/>
          <a:stretch>
            <a:fillRect/>
          </a:stretch>
        </p:blipFill>
        <p:spPr>
          <a:xfrm>
            <a:off x="2131218" y="1249363"/>
            <a:ext cx="5638800" cy="3517900"/>
          </a:xfrm>
          <a:prstGeom prst="rect">
            <a:avLst/>
          </a:prstGeom>
        </p:spPr>
      </p:pic>
    </p:spTree>
    <p:extLst>
      <p:ext uri="{BB962C8B-B14F-4D97-AF65-F5344CB8AC3E}">
        <p14:creationId xmlns:p14="http://schemas.microsoft.com/office/powerpoint/2010/main" val="909353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Function Call Stack</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31</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lnSpcReduction="10000"/>
          </a:bodyPr>
          <a:lstStyle/>
          <a:p>
            <a:pPr>
              <a:buFont typeface="Arial" panose="020B0604020202020204" pitchFamily="34" charset="0"/>
              <a:buChar char="•"/>
            </a:pPr>
            <a:r>
              <a:rPr lang="en-US" dirty="0">
                <a:solidFill>
                  <a:srgbClr val="333333"/>
                </a:solidFill>
              </a:rPr>
              <a:t>When function is called, JavaScript adds it to the call stack and then starts carrying out the function.</a:t>
            </a:r>
          </a:p>
          <a:p>
            <a:pPr>
              <a:buFont typeface="Arial" panose="020B0604020202020204" pitchFamily="34" charset="0"/>
              <a:buChar char="•"/>
            </a:pPr>
            <a:r>
              <a:rPr lang="en-US" dirty="0">
                <a:solidFill>
                  <a:srgbClr val="333333"/>
                </a:solidFill>
              </a:rPr>
              <a:t>Any functions that are called by that function are added to the call stack further up, and run where their calls are reached.</a:t>
            </a:r>
          </a:p>
          <a:p>
            <a:pPr>
              <a:buFont typeface="Arial" panose="020B0604020202020204" pitchFamily="34" charset="0"/>
              <a:buChar char="•"/>
            </a:pPr>
            <a:r>
              <a:rPr lang="en-US" dirty="0">
                <a:solidFill>
                  <a:srgbClr val="333333"/>
                </a:solidFill>
              </a:rPr>
              <a:t>When the current function is finished, JavaScript takes it off the stack and resumes execution where it left off in the last code listing.</a:t>
            </a:r>
          </a:p>
          <a:p>
            <a:pPr>
              <a:buFont typeface="Arial" panose="020B0604020202020204" pitchFamily="34" charset="0"/>
              <a:buChar char="•"/>
            </a:pPr>
            <a:r>
              <a:rPr lang="en-US" dirty="0">
                <a:solidFill>
                  <a:srgbClr val="333333"/>
                </a:solidFill>
              </a:rPr>
              <a:t>If the stack takes up more space than it had assigned to it, it results in a ”</a:t>
            </a:r>
            <a:r>
              <a:rPr lang="en-US" b="1" dirty="0">
                <a:solidFill>
                  <a:srgbClr val="333333"/>
                </a:solidFill>
              </a:rPr>
              <a:t>Stack Overflow</a:t>
            </a:r>
            <a:r>
              <a:rPr lang="en-US" dirty="0">
                <a:solidFill>
                  <a:srgbClr val="333333"/>
                </a:solidFill>
              </a:rPr>
              <a:t>" error.</a:t>
            </a:r>
          </a:p>
        </p:txBody>
      </p:sp>
    </p:spTree>
    <p:extLst>
      <p:ext uri="{BB962C8B-B14F-4D97-AF65-F5344CB8AC3E}">
        <p14:creationId xmlns:p14="http://schemas.microsoft.com/office/powerpoint/2010/main" val="4072590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Function Call Stack</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32</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pPr>
              <a:buFont typeface="Arial" panose="020B0604020202020204" pitchFamily="34" charset="0"/>
              <a:buChar char="•"/>
            </a:pPr>
            <a:r>
              <a:rPr lang="en-US" dirty="0">
                <a:solidFill>
                  <a:srgbClr val="333333"/>
                </a:solidFill>
              </a:rPr>
              <a:t>Try running below code, what is the output ?</a:t>
            </a:r>
          </a:p>
        </p:txBody>
      </p:sp>
      <p:pic>
        <p:nvPicPr>
          <p:cNvPr id="6" name="Picture 5">
            <a:extLst>
              <a:ext uri="{FF2B5EF4-FFF2-40B4-BE49-F238E27FC236}">
                <a16:creationId xmlns:a16="http://schemas.microsoft.com/office/drawing/2014/main" id="{FA2C3E9F-70A4-4A45-A85E-469FFD841871}"/>
              </a:ext>
            </a:extLst>
          </p:cNvPr>
          <p:cNvPicPr>
            <a:picLocks noChangeAspect="1"/>
          </p:cNvPicPr>
          <p:nvPr/>
        </p:nvPicPr>
        <p:blipFill>
          <a:blip r:embed="rId3"/>
          <a:stretch>
            <a:fillRect/>
          </a:stretch>
        </p:blipFill>
        <p:spPr>
          <a:xfrm>
            <a:off x="2417580" y="1359440"/>
            <a:ext cx="4351232" cy="3407823"/>
          </a:xfrm>
          <a:prstGeom prst="rect">
            <a:avLst/>
          </a:prstGeom>
          <a:ln>
            <a:solidFill>
              <a:schemeClr val="tx1"/>
            </a:solidFill>
          </a:ln>
        </p:spPr>
      </p:pic>
    </p:spTree>
    <p:extLst>
      <p:ext uri="{BB962C8B-B14F-4D97-AF65-F5344CB8AC3E}">
        <p14:creationId xmlns:p14="http://schemas.microsoft.com/office/powerpoint/2010/main" val="1999566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Function Call Stack</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33</a:t>
            </a:fld>
            <a:endParaRPr lang="en-US"/>
          </a:p>
        </p:txBody>
      </p:sp>
      <p:pic>
        <p:nvPicPr>
          <p:cNvPr id="7" name="Content Placeholder 6">
            <a:extLst>
              <a:ext uri="{FF2B5EF4-FFF2-40B4-BE49-F238E27FC236}">
                <a16:creationId xmlns:a16="http://schemas.microsoft.com/office/drawing/2014/main" id="{D2FC9768-F8BB-1A4E-9892-C0A336096058}"/>
              </a:ext>
            </a:extLst>
          </p:cNvPr>
          <p:cNvPicPr>
            <a:picLocks noGrp="1" noChangeAspect="1"/>
          </p:cNvPicPr>
          <p:nvPr>
            <p:ph idx="1"/>
          </p:nvPr>
        </p:nvPicPr>
        <p:blipFill>
          <a:blip r:embed="rId3"/>
          <a:stretch>
            <a:fillRect/>
          </a:stretch>
        </p:blipFill>
        <p:spPr>
          <a:xfrm>
            <a:off x="278605" y="1698355"/>
            <a:ext cx="8814936" cy="2030497"/>
          </a:xfrm>
        </p:spPr>
      </p:pic>
      <p:sp>
        <p:nvSpPr>
          <p:cNvPr id="8" name="TextBox 7">
            <a:extLst>
              <a:ext uri="{FF2B5EF4-FFF2-40B4-BE49-F238E27FC236}">
                <a16:creationId xmlns:a16="http://schemas.microsoft.com/office/drawing/2014/main" id="{7C2A5A04-2894-1B41-9A06-560B0F2B23D3}"/>
              </a:ext>
            </a:extLst>
          </p:cNvPr>
          <p:cNvSpPr txBox="1"/>
          <p:nvPr/>
        </p:nvSpPr>
        <p:spPr>
          <a:xfrm>
            <a:off x="391886" y="807522"/>
            <a:ext cx="8509226" cy="461665"/>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How Call Stack work</a:t>
            </a:r>
          </a:p>
        </p:txBody>
      </p:sp>
    </p:spTree>
    <p:extLst>
      <p:ext uri="{BB962C8B-B14F-4D97-AF65-F5344CB8AC3E}">
        <p14:creationId xmlns:p14="http://schemas.microsoft.com/office/powerpoint/2010/main" val="1284944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Function Call Stack – Practice time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34</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endParaRPr lang="en-US" dirty="0">
              <a:solidFill>
                <a:srgbClr val="333333"/>
              </a:solidFill>
            </a:endParaRPr>
          </a:p>
          <a:p>
            <a:pPr marL="0" indent="0">
              <a:buNone/>
            </a:pPr>
            <a:endParaRPr lang="en-US" dirty="0">
              <a:solidFill>
                <a:srgbClr val="333333"/>
              </a:solidFill>
            </a:endParaRPr>
          </a:p>
        </p:txBody>
      </p:sp>
      <p:sp>
        <p:nvSpPr>
          <p:cNvPr id="10" name="Title 1">
            <a:extLst>
              <a:ext uri="{FF2B5EF4-FFF2-40B4-BE49-F238E27FC236}">
                <a16:creationId xmlns:a16="http://schemas.microsoft.com/office/drawing/2014/main" id="{D480DD63-E502-0B44-9414-DC3DCE4A0F9F}"/>
              </a:ext>
            </a:extLst>
          </p:cNvPr>
          <p:cNvSpPr txBox="1">
            <a:spLocks/>
          </p:cNvSpPr>
          <p:nvPr/>
        </p:nvSpPr>
        <p:spPr>
          <a:xfrm>
            <a:off x="17858" y="2256803"/>
            <a:ext cx="9144000" cy="93112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n-US" sz="3600" dirty="0">
                <a:solidFill>
                  <a:schemeClr val="accent6">
                    <a:lumMod val="75000"/>
                  </a:schemeClr>
                </a:solidFill>
                <a:cs typeface="Arial"/>
              </a:rPr>
              <a:t>Practice Function Call Stack</a:t>
            </a:r>
          </a:p>
        </p:txBody>
      </p:sp>
    </p:spTree>
    <p:extLst>
      <p:ext uri="{BB962C8B-B14F-4D97-AF65-F5344CB8AC3E}">
        <p14:creationId xmlns:p14="http://schemas.microsoft.com/office/powerpoint/2010/main" val="3147405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Function Call Stack - Summary</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35</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JavaScript must keeps track what function is currently being run and what functions are called from within that function, etc.</a:t>
            </a:r>
          </a:p>
          <a:p>
            <a:r>
              <a:rPr lang="en-US" dirty="0">
                <a:solidFill>
                  <a:srgbClr val="333333"/>
                </a:solidFill>
              </a:rPr>
              <a:t>Call Stack is the mechanism used for tracking</a:t>
            </a:r>
          </a:p>
          <a:p>
            <a:r>
              <a:rPr lang="en-US" dirty="0">
                <a:solidFill>
                  <a:srgbClr val="333333"/>
                </a:solidFill>
              </a:rPr>
              <a:t>Call Stack is like a pile of book (the first come in will be on top and the first to be removed is </a:t>
            </a:r>
            <a:r>
              <a:rPr lang="en-US" b="1" dirty="0">
                <a:solidFill>
                  <a:srgbClr val="333333"/>
                </a:solidFill>
              </a:rPr>
              <a:t>also </a:t>
            </a:r>
            <a:r>
              <a:rPr lang="en-US" dirty="0">
                <a:solidFill>
                  <a:srgbClr val="333333"/>
                </a:solidFill>
              </a:rPr>
              <a:t>on top)</a:t>
            </a:r>
          </a:p>
          <a:p>
            <a:endParaRPr lang="en-US" dirty="0"/>
          </a:p>
        </p:txBody>
      </p:sp>
    </p:spTree>
    <p:extLst>
      <p:ext uri="{BB962C8B-B14F-4D97-AF65-F5344CB8AC3E}">
        <p14:creationId xmlns:p14="http://schemas.microsoft.com/office/powerpoint/2010/main" val="966643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ct val="20000"/>
              </a:spcBef>
              <a:defRPr/>
            </a:pPr>
            <a:r>
              <a:rPr lang="vi-VN" sz="2400" b="0" cap="none" dirty="0">
                <a:solidFill>
                  <a:schemeClr val="tx1">
                    <a:lumMod val="95000"/>
                    <a:lumOff val="5000"/>
                  </a:schemeClr>
                </a:solidFill>
                <a:latin typeface="Arial" charset="0"/>
                <a:ea typeface="+mn-ea"/>
                <a:cs typeface="Arial" charset="0"/>
              </a:rPr>
              <a:t>Recursive function</a:t>
            </a:r>
          </a:p>
        </p:txBody>
      </p:sp>
      <p:sp>
        <p:nvSpPr>
          <p:cNvPr id="6" name="Title 1"/>
          <p:cNvSpPr>
            <a:spLocks noGrp="1"/>
          </p:cNvSpPr>
          <p:nvPr>
            <p:ph type="body" idx="1"/>
          </p:nvPr>
        </p:nvSpPr>
        <p:spPr/>
        <p:txBody>
          <a:bodyPr/>
          <a:lstStyle/>
          <a:p>
            <a:pPr>
              <a:defRPr/>
            </a:pPr>
            <a:r>
              <a:rPr lang="en-GB" dirty="0">
                <a:latin typeface="Arial" charset="0"/>
                <a:cs typeface="Arial" charset="0"/>
              </a:rPr>
              <a:t>Section 5</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7/23/20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36</a:t>
            </a:fld>
            <a:endParaRPr lang="en-US"/>
          </a:p>
        </p:txBody>
      </p:sp>
    </p:spTree>
    <p:extLst>
      <p:ext uri="{BB962C8B-B14F-4D97-AF65-F5344CB8AC3E}">
        <p14:creationId xmlns:p14="http://schemas.microsoft.com/office/powerpoint/2010/main" val="3538550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Recursive function</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37</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Remember “divide and conquer” in How to think like Programmer?</a:t>
            </a:r>
          </a:p>
          <a:p>
            <a:r>
              <a:rPr lang="en-US" dirty="0">
                <a:solidFill>
                  <a:srgbClr val="333333"/>
                </a:solidFill>
              </a:rPr>
              <a:t>The act of a function calling itself, recursion is used to solve problems that contain smaller sub-problems. </a:t>
            </a:r>
          </a:p>
          <a:p>
            <a:r>
              <a:rPr lang="en-US" dirty="0">
                <a:solidFill>
                  <a:srgbClr val="333333"/>
                </a:solidFill>
              </a:rPr>
              <a:t>A recursive function can receive two inputs: a base case (ends recursion) or a recursive case (resumes recursion).</a:t>
            </a:r>
          </a:p>
          <a:p>
            <a:r>
              <a:rPr lang="en-US" dirty="0"/>
              <a:t>A </a:t>
            </a:r>
            <a:r>
              <a:rPr lang="en-US" b="1" dirty="0"/>
              <a:t>recursive function</a:t>
            </a:r>
            <a:r>
              <a:rPr lang="en-US" dirty="0"/>
              <a:t> is a function that calls itself</a:t>
            </a:r>
            <a:br>
              <a:rPr lang="en-US" dirty="0"/>
            </a:br>
            <a:endParaRPr lang="en-US" dirty="0">
              <a:solidFill>
                <a:srgbClr val="333333"/>
              </a:solidFill>
            </a:endParaRPr>
          </a:p>
        </p:txBody>
      </p:sp>
    </p:spTree>
    <p:extLst>
      <p:ext uri="{BB962C8B-B14F-4D97-AF65-F5344CB8AC3E}">
        <p14:creationId xmlns:p14="http://schemas.microsoft.com/office/powerpoint/2010/main" val="1562461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Recursive function</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38</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Recursion usage:</a:t>
            </a:r>
            <a:br>
              <a:rPr lang="en-US" dirty="0"/>
            </a:br>
            <a:endParaRPr lang="en-US" dirty="0">
              <a:solidFill>
                <a:srgbClr val="333333"/>
              </a:solidFill>
            </a:endParaRPr>
          </a:p>
        </p:txBody>
      </p:sp>
      <p:pic>
        <p:nvPicPr>
          <p:cNvPr id="7" name="Picture 6">
            <a:extLst>
              <a:ext uri="{FF2B5EF4-FFF2-40B4-BE49-F238E27FC236}">
                <a16:creationId xmlns:a16="http://schemas.microsoft.com/office/drawing/2014/main" id="{40C13919-FAAD-DE47-B75E-A99F56ABE566}"/>
              </a:ext>
            </a:extLst>
          </p:cNvPr>
          <p:cNvPicPr>
            <a:picLocks noChangeAspect="1"/>
          </p:cNvPicPr>
          <p:nvPr/>
        </p:nvPicPr>
        <p:blipFill>
          <a:blip r:embed="rId3"/>
          <a:stretch>
            <a:fillRect/>
          </a:stretch>
        </p:blipFill>
        <p:spPr>
          <a:xfrm>
            <a:off x="2879522" y="1286384"/>
            <a:ext cx="3420671" cy="3394559"/>
          </a:xfrm>
          <a:prstGeom prst="rect">
            <a:avLst/>
          </a:prstGeom>
          <a:ln>
            <a:solidFill>
              <a:schemeClr val="tx1"/>
            </a:solidFill>
          </a:ln>
        </p:spPr>
      </p:pic>
    </p:spTree>
    <p:extLst>
      <p:ext uri="{BB962C8B-B14F-4D97-AF65-F5344CB8AC3E}">
        <p14:creationId xmlns:p14="http://schemas.microsoft.com/office/powerpoint/2010/main" val="4167075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Recursive function</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39</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t>Calculate factorial:</a:t>
            </a:r>
          </a:p>
          <a:p>
            <a:pPr marL="0" indent="0">
              <a:buNone/>
            </a:pPr>
            <a:br>
              <a:rPr lang="en-US" dirty="0"/>
            </a:br>
            <a:endParaRPr lang="en-US" dirty="0">
              <a:solidFill>
                <a:srgbClr val="333333"/>
              </a:solidFill>
            </a:endParaRPr>
          </a:p>
        </p:txBody>
      </p:sp>
      <p:pic>
        <p:nvPicPr>
          <p:cNvPr id="6" name="Picture 5">
            <a:extLst>
              <a:ext uri="{FF2B5EF4-FFF2-40B4-BE49-F238E27FC236}">
                <a16:creationId xmlns:a16="http://schemas.microsoft.com/office/drawing/2014/main" id="{3FCA83A8-F119-1745-87FF-2FAA4C34B71D}"/>
              </a:ext>
            </a:extLst>
          </p:cNvPr>
          <p:cNvPicPr>
            <a:picLocks noChangeAspect="1"/>
          </p:cNvPicPr>
          <p:nvPr/>
        </p:nvPicPr>
        <p:blipFill>
          <a:blip r:embed="rId3"/>
          <a:stretch>
            <a:fillRect/>
          </a:stretch>
        </p:blipFill>
        <p:spPr>
          <a:xfrm>
            <a:off x="570308" y="1496814"/>
            <a:ext cx="8039100" cy="2451100"/>
          </a:xfrm>
          <a:prstGeom prst="rect">
            <a:avLst/>
          </a:prstGeom>
        </p:spPr>
      </p:pic>
    </p:spTree>
    <p:extLst>
      <p:ext uri="{BB962C8B-B14F-4D97-AF65-F5344CB8AC3E}">
        <p14:creationId xmlns:p14="http://schemas.microsoft.com/office/powerpoint/2010/main" val="1454228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spcBef>
                <a:spcPct val="20000"/>
              </a:spcBef>
              <a:defRPr/>
            </a:pPr>
            <a:r>
              <a:rPr lang="vi-VN" sz="2400" b="0" cap="none" dirty="0">
                <a:solidFill>
                  <a:schemeClr val="tx1">
                    <a:lumMod val="95000"/>
                    <a:lumOff val="5000"/>
                  </a:schemeClr>
                </a:solidFill>
                <a:latin typeface="Arial" charset="0"/>
                <a:ea typeface="+mn-ea"/>
                <a:cs typeface="Arial" charset="0"/>
              </a:rPr>
              <a:t>Overview</a:t>
            </a:r>
            <a:endParaRPr lang="en-US" sz="4400" dirty="0">
              <a:solidFill>
                <a:schemeClr val="tx1">
                  <a:lumMod val="95000"/>
                  <a:lumOff val="5000"/>
                </a:schemeClr>
              </a:solidFill>
            </a:endParaRPr>
          </a:p>
        </p:txBody>
      </p:sp>
      <p:sp>
        <p:nvSpPr>
          <p:cNvPr id="6" name="Title 1"/>
          <p:cNvSpPr>
            <a:spLocks noGrp="1"/>
          </p:cNvSpPr>
          <p:nvPr>
            <p:ph type="body" idx="1"/>
          </p:nvPr>
        </p:nvSpPr>
        <p:spPr/>
        <p:txBody>
          <a:bodyPr/>
          <a:lstStyle/>
          <a:p>
            <a:pPr>
              <a:defRPr/>
            </a:pPr>
            <a:r>
              <a:rPr lang="en-GB">
                <a:latin typeface="Arial" charset="0"/>
                <a:cs typeface="Arial" charset="0"/>
              </a:rPr>
              <a:t>Section 1</a:t>
            </a:r>
            <a:endParaRPr lang="vi-VN" dirty="0">
              <a:latin typeface="Arial" charset="0"/>
              <a:cs typeface="Arial" charset="0"/>
            </a:endParaRPr>
          </a:p>
        </p:txBody>
      </p:sp>
      <p:sp>
        <p:nvSpPr>
          <p:cNvPr id="3" name="Date Placeholder 2"/>
          <p:cNvSpPr>
            <a:spLocks noGrp="1"/>
          </p:cNvSpPr>
          <p:nvPr>
            <p:ph type="dt" sz="half" idx="10"/>
          </p:nvPr>
        </p:nvSpPr>
        <p:spPr/>
        <p:txBody>
          <a:bodyPr/>
          <a:lstStyle/>
          <a:p>
            <a:fld id="{5311EF71-FC9A-4939-859D-AA6007B9A73D}" type="datetime1">
              <a:rPr lang="en-US" smtClean="0"/>
              <a:t>7/23/20</a:t>
            </a:fld>
            <a:endParaRPr lang="en-US"/>
          </a:p>
        </p:txBody>
      </p:sp>
      <p:sp>
        <p:nvSpPr>
          <p:cNvPr id="7"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a:t>
            </a:fld>
            <a:endParaRPr lang="en-US"/>
          </a:p>
        </p:txBody>
      </p:sp>
    </p:spTree>
    <p:extLst>
      <p:ext uri="{BB962C8B-B14F-4D97-AF65-F5344CB8AC3E}">
        <p14:creationId xmlns:p14="http://schemas.microsoft.com/office/powerpoint/2010/main" val="757988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Recursive function</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40</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sz="2000" dirty="0">
                <a:solidFill>
                  <a:srgbClr val="333333"/>
                </a:solidFill>
              </a:rPr>
              <a:t>In fact, recursion itself uses a stack: the function stack. The stack-like behavior can be seen in the following example:</a:t>
            </a:r>
          </a:p>
          <a:p>
            <a:pPr marL="0" indent="0">
              <a:buNone/>
            </a:pPr>
            <a:endParaRPr lang="en-US" dirty="0">
              <a:solidFill>
                <a:srgbClr val="333333"/>
              </a:solidFill>
            </a:endParaRPr>
          </a:p>
        </p:txBody>
      </p:sp>
      <p:pic>
        <p:nvPicPr>
          <p:cNvPr id="7" name="Picture 6">
            <a:extLst>
              <a:ext uri="{FF2B5EF4-FFF2-40B4-BE49-F238E27FC236}">
                <a16:creationId xmlns:a16="http://schemas.microsoft.com/office/drawing/2014/main" id="{509900D9-0598-684D-AF2E-051750958614}"/>
              </a:ext>
            </a:extLst>
          </p:cNvPr>
          <p:cNvPicPr>
            <a:picLocks noChangeAspect="1"/>
          </p:cNvPicPr>
          <p:nvPr/>
        </p:nvPicPr>
        <p:blipFill>
          <a:blip r:embed="rId3"/>
          <a:stretch>
            <a:fillRect/>
          </a:stretch>
        </p:blipFill>
        <p:spPr>
          <a:xfrm>
            <a:off x="1791732" y="1619372"/>
            <a:ext cx="5596251" cy="3147891"/>
          </a:xfrm>
          <a:prstGeom prst="rect">
            <a:avLst/>
          </a:prstGeom>
        </p:spPr>
      </p:pic>
    </p:spTree>
    <p:extLst>
      <p:ext uri="{BB962C8B-B14F-4D97-AF65-F5344CB8AC3E}">
        <p14:creationId xmlns:p14="http://schemas.microsoft.com/office/powerpoint/2010/main" val="94590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Recursive function</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41</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Make sure to add Base case:</a:t>
            </a:r>
          </a:p>
          <a:p>
            <a:pPr marL="0" indent="0">
              <a:buNone/>
            </a:pPr>
            <a:endParaRPr lang="en-US" dirty="0">
              <a:solidFill>
                <a:srgbClr val="333333"/>
              </a:solidFill>
            </a:endParaRPr>
          </a:p>
        </p:txBody>
      </p:sp>
      <p:pic>
        <p:nvPicPr>
          <p:cNvPr id="6" name="Picture 5">
            <a:extLst>
              <a:ext uri="{FF2B5EF4-FFF2-40B4-BE49-F238E27FC236}">
                <a16:creationId xmlns:a16="http://schemas.microsoft.com/office/drawing/2014/main" id="{40C8D273-A4F4-454F-B92C-76F4159B8B3C}"/>
              </a:ext>
            </a:extLst>
          </p:cNvPr>
          <p:cNvPicPr>
            <a:picLocks noChangeAspect="1"/>
          </p:cNvPicPr>
          <p:nvPr/>
        </p:nvPicPr>
        <p:blipFill>
          <a:blip r:embed="rId3"/>
          <a:stretch>
            <a:fillRect/>
          </a:stretch>
        </p:blipFill>
        <p:spPr>
          <a:xfrm>
            <a:off x="1454191" y="1603883"/>
            <a:ext cx="6271333" cy="2571509"/>
          </a:xfrm>
          <a:prstGeom prst="rect">
            <a:avLst/>
          </a:prstGeom>
          <a:ln>
            <a:solidFill>
              <a:schemeClr val="tx1"/>
            </a:solidFill>
          </a:ln>
        </p:spPr>
      </p:pic>
    </p:spTree>
    <p:extLst>
      <p:ext uri="{BB962C8B-B14F-4D97-AF65-F5344CB8AC3E}">
        <p14:creationId xmlns:p14="http://schemas.microsoft.com/office/powerpoint/2010/main" val="4695258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Recursive function</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42</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r>
              <a:rPr lang="en-US" dirty="0">
                <a:solidFill>
                  <a:srgbClr val="333333"/>
                </a:solidFill>
              </a:rPr>
              <a:t>Or if input is too big:</a:t>
            </a:r>
          </a:p>
          <a:p>
            <a:pPr marL="0" indent="0">
              <a:buNone/>
            </a:pPr>
            <a:endParaRPr lang="en-US" dirty="0">
              <a:solidFill>
                <a:srgbClr val="333333"/>
              </a:solidFill>
            </a:endParaRPr>
          </a:p>
        </p:txBody>
      </p:sp>
      <p:pic>
        <p:nvPicPr>
          <p:cNvPr id="7" name="Picture 6">
            <a:extLst>
              <a:ext uri="{FF2B5EF4-FFF2-40B4-BE49-F238E27FC236}">
                <a16:creationId xmlns:a16="http://schemas.microsoft.com/office/drawing/2014/main" id="{9C183059-1247-014A-BFC1-40433473E313}"/>
              </a:ext>
            </a:extLst>
          </p:cNvPr>
          <p:cNvPicPr>
            <a:picLocks noChangeAspect="1"/>
          </p:cNvPicPr>
          <p:nvPr/>
        </p:nvPicPr>
        <p:blipFill>
          <a:blip r:embed="rId3"/>
          <a:stretch>
            <a:fillRect/>
          </a:stretch>
        </p:blipFill>
        <p:spPr>
          <a:xfrm>
            <a:off x="2125695" y="1339532"/>
            <a:ext cx="5649846" cy="3427731"/>
          </a:xfrm>
          <a:prstGeom prst="rect">
            <a:avLst/>
          </a:prstGeom>
          <a:ln>
            <a:solidFill>
              <a:schemeClr val="tx1"/>
            </a:solidFill>
          </a:ln>
        </p:spPr>
      </p:pic>
    </p:spTree>
    <p:extLst>
      <p:ext uri="{BB962C8B-B14F-4D97-AF65-F5344CB8AC3E}">
        <p14:creationId xmlns:p14="http://schemas.microsoft.com/office/powerpoint/2010/main" val="3387802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Recursive function – Practice time</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43</a:t>
            </a:fld>
            <a:endParaRPr lang="en-US"/>
          </a:p>
        </p:txBody>
      </p:sp>
      <p:sp>
        <p:nvSpPr>
          <p:cNvPr id="8" name="Content Placeholder 2">
            <a:extLst>
              <a:ext uri="{FF2B5EF4-FFF2-40B4-BE49-F238E27FC236}">
                <a16:creationId xmlns:a16="http://schemas.microsoft.com/office/drawing/2014/main" id="{BE0BB254-AE89-694F-9070-233FC6953739}"/>
              </a:ext>
            </a:extLst>
          </p:cNvPr>
          <p:cNvSpPr>
            <a:spLocks noGrp="1"/>
          </p:cNvSpPr>
          <p:nvPr>
            <p:ph idx="1"/>
          </p:nvPr>
        </p:nvSpPr>
        <p:spPr>
          <a:xfrm>
            <a:off x="278605" y="850106"/>
            <a:ext cx="8622507" cy="3744517"/>
          </a:xfrm>
        </p:spPr>
        <p:txBody>
          <a:bodyPr>
            <a:normAutofit/>
          </a:bodyPr>
          <a:lstStyle/>
          <a:p>
            <a:endParaRPr lang="en-US" dirty="0">
              <a:solidFill>
                <a:srgbClr val="333333"/>
              </a:solidFill>
            </a:endParaRPr>
          </a:p>
          <a:p>
            <a:pPr marL="0" indent="0">
              <a:buNone/>
            </a:pPr>
            <a:endParaRPr lang="en-US" dirty="0">
              <a:solidFill>
                <a:srgbClr val="333333"/>
              </a:solidFill>
            </a:endParaRPr>
          </a:p>
        </p:txBody>
      </p:sp>
      <p:sp>
        <p:nvSpPr>
          <p:cNvPr id="10" name="Title 1">
            <a:extLst>
              <a:ext uri="{FF2B5EF4-FFF2-40B4-BE49-F238E27FC236}">
                <a16:creationId xmlns:a16="http://schemas.microsoft.com/office/drawing/2014/main" id="{D480DD63-E502-0B44-9414-DC3DCE4A0F9F}"/>
              </a:ext>
            </a:extLst>
          </p:cNvPr>
          <p:cNvSpPr txBox="1">
            <a:spLocks/>
          </p:cNvSpPr>
          <p:nvPr/>
        </p:nvSpPr>
        <p:spPr>
          <a:xfrm>
            <a:off x="17858" y="2256803"/>
            <a:ext cx="9144000" cy="931122"/>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n-US" sz="3600" dirty="0">
                <a:solidFill>
                  <a:schemeClr val="accent6">
                    <a:lumMod val="75000"/>
                  </a:schemeClr>
                </a:solidFill>
                <a:cs typeface="Arial"/>
              </a:rPr>
              <a:t>Practice recursion</a:t>
            </a:r>
          </a:p>
        </p:txBody>
      </p:sp>
    </p:spTree>
    <p:extLst>
      <p:ext uri="{BB962C8B-B14F-4D97-AF65-F5344CB8AC3E}">
        <p14:creationId xmlns:p14="http://schemas.microsoft.com/office/powerpoint/2010/main" val="880904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t>Recursive functions - 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44</a:t>
            </a:fld>
            <a:endParaRPr lang="en-US"/>
          </a:p>
        </p:txBody>
      </p:sp>
      <p:sp>
        <p:nvSpPr>
          <p:cNvPr id="7" name="TextBox 6">
            <a:extLst>
              <a:ext uri="{FF2B5EF4-FFF2-40B4-BE49-F238E27FC236}">
                <a16:creationId xmlns:a16="http://schemas.microsoft.com/office/drawing/2014/main" id="{6483FDC4-4F75-1E42-9A83-76DC7491BD8F}"/>
              </a:ext>
            </a:extLst>
          </p:cNvPr>
          <p:cNvSpPr txBox="1"/>
          <p:nvPr/>
        </p:nvSpPr>
        <p:spPr>
          <a:xfrm>
            <a:off x="572877" y="969484"/>
            <a:ext cx="184731" cy="369332"/>
          </a:xfrm>
          <a:prstGeom prst="rect">
            <a:avLst/>
          </a:prstGeom>
          <a:noFill/>
        </p:spPr>
        <p:txBody>
          <a:bodyPr wrap="none" rtlCol="0">
            <a:spAutoFit/>
          </a:bodyPr>
          <a:lstStyle/>
          <a:p>
            <a:endParaRPr lang="en-US" dirty="0"/>
          </a:p>
        </p:txBody>
      </p:sp>
      <p:sp>
        <p:nvSpPr>
          <p:cNvPr id="10" name="Content Placeholder 9">
            <a:extLst>
              <a:ext uri="{FF2B5EF4-FFF2-40B4-BE49-F238E27FC236}">
                <a16:creationId xmlns:a16="http://schemas.microsoft.com/office/drawing/2014/main" id="{860420CB-01A8-2E45-847A-223627C31CC4}"/>
              </a:ext>
            </a:extLst>
          </p:cNvPr>
          <p:cNvSpPr>
            <a:spLocks noGrp="1"/>
          </p:cNvSpPr>
          <p:nvPr>
            <p:ph idx="1"/>
          </p:nvPr>
        </p:nvSpPr>
        <p:spPr/>
        <p:txBody>
          <a:bodyPr>
            <a:normAutofit/>
          </a:bodyPr>
          <a:lstStyle/>
          <a:p>
            <a:r>
              <a:rPr lang="en-US" dirty="0"/>
              <a:t>Recursion is the act of a function calling itself.</a:t>
            </a:r>
          </a:p>
          <a:p>
            <a:r>
              <a:rPr lang="en-US" dirty="0"/>
              <a:t>Recursion provide an elegant mechanism to loop and solve complex problem</a:t>
            </a:r>
          </a:p>
          <a:p>
            <a:r>
              <a:rPr lang="en-US" dirty="0"/>
              <a:t>Recursion allow to reduce the complexity of a problem at hand</a:t>
            </a:r>
          </a:p>
          <a:p>
            <a:r>
              <a:rPr lang="en-US" dirty="0"/>
              <a:t>Always remember to add base case inside recursive functions</a:t>
            </a:r>
          </a:p>
          <a:p>
            <a:r>
              <a:rPr lang="en-US" dirty="0"/>
              <a:t>Recursion itself use Call Stack and that Stack is limited. Too may recursion call may lead to </a:t>
            </a:r>
            <a:r>
              <a:rPr lang="en-US" b="1" dirty="0"/>
              <a:t>Stack Overflow</a:t>
            </a:r>
          </a:p>
        </p:txBody>
      </p:sp>
    </p:spTree>
    <p:extLst>
      <p:ext uri="{BB962C8B-B14F-4D97-AF65-F5344CB8AC3E}">
        <p14:creationId xmlns:p14="http://schemas.microsoft.com/office/powerpoint/2010/main" val="2289962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a:solidFill>
                  <a:schemeClr val="accent6">
                    <a:lumMod val="75000"/>
                  </a:schemeClr>
                </a:solidFill>
                <a:cs typeface="Arial"/>
              </a:rPr>
              <a:t>Thank you</a:t>
            </a:r>
          </a:p>
        </p:txBody>
      </p:sp>
      <p:sp>
        <p:nvSpPr>
          <p:cNvPr id="4" name="Subtitle 3"/>
          <p:cNvSpPr>
            <a:spLocks noGrp="1"/>
          </p:cNvSpPr>
          <p:nvPr>
            <p:ph type="subTitle" idx="1"/>
          </p:nvPr>
        </p:nvSpPr>
        <p:spPr/>
        <p:txBody>
          <a:bodyPr/>
          <a:lstStyle/>
          <a:p>
            <a:r>
              <a:rPr lang="en-US" dirty="0"/>
              <a:t>Q&amp;A</a:t>
            </a:r>
          </a:p>
        </p:txBody>
      </p:sp>
      <p:sp>
        <p:nvSpPr>
          <p:cNvPr id="3" name="Date Placeholder 2"/>
          <p:cNvSpPr>
            <a:spLocks noGrp="1"/>
          </p:cNvSpPr>
          <p:nvPr>
            <p:ph type="dt" sz="half" idx="10"/>
          </p:nvPr>
        </p:nvSpPr>
        <p:spPr/>
        <p:txBody>
          <a:bodyPr/>
          <a:lstStyle/>
          <a:p>
            <a:fld id="{A6E310CF-D8EB-4339-A038-1E0E0D4A410F}" type="datetime1">
              <a:rPr lang="en-US" smtClean="0"/>
              <a:t>7/23/20</a:t>
            </a:fld>
            <a:endParaRPr lang="en-US"/>
          </a:p>
        </p:txBody>
      </p:sp>
      <p:sp>
        <p:nvSpPr>
          <p:cNvPr id="6"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45</a:t>
            </a:fld>
            <a:endParaRPr lang="en-US" dirty="0"/>
          </a:p>
        </p:txBody>
      </p:sp>
    </p:spTree>
    <p:extLst>
      <p:ext uri="{BB962C8B-B14F-4D97-AF65-F5344CB8AC3E}">
        <p14:creationId xmlns:p14="http://schemas.microsoft.com/office/powerpoint/2010/main" val="3906525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Problem</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7/23/20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5</a:t>
            </a:fld>
            <a:endParaRPr lang="en-US"/>
          </a:p>
        </p:txBody>
      </p:sp>
      <p:sp>
        <p:nvSpPr>
          <p:cNvPr id="7" name="Rectangle 6">
            <a:extLst>
              <a:ext uri="{FF2B5EF4-FFF2-40B4-BE49-F238E27FC236}">
                <a16:creationId xmlns:a16="http://schemas.microsoft.com/office/drawing/2014/main" id="{3E44F6CA-7D3C-4041-BC4F-6F0505FDB08C}"/>
              </a:ext>
            </a:extLst>
          </p:cNvPr>
          <p:cNvSpPr/>
          <p:nvPr/>
        </p:nvSpPr>
        <p:spPr>
          <a:xfrm>
            <a:off x="278605" y="858321"/>
            <a:ext cx="8622507"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333333"/>
                </a:solidFill>
                <a:latin typeface="Arial" panose="020B0604020202020204" pitchFamily="34" charset="0"/>
              </a:rPr>
              <a:t>Suppose we want to calculate the sum of an array [1, 2, 3, 4, 5]</a:t>
            </a:r>
          </a:p>
          <a:p>
            <a:pPr marL="342900" indent="-342900">
              <a:buFont typeface="Arial" panose="020B0604020202020204" pitchFamily="34" charset="0"/>
              <a:buChar char="•"/>
            </a:pPr>
            <a:r>
              <a:rPr lang="en-US" sz="2000" dirty="0">
                <a:solidFill>
                  <a:srgbClr val="333333"/>
                </a:solidFill>
                <a:latin typeface="Arial" panose="020B0604020202020204" pitchFamily="34" charset="0"/>
              </a:rPr>
              <a:t>Loop can do this!!!</a:t>
            </a:r>
          </a:p>
        </p:txBody>
      </p:sp>
      <p:pic>
        <p:nvPicPr>
          <p:cNvPr id="8" name="Picture 7">
            <a:extLst>
              <a:ext uri="{FF2B5EF4-FFF2-40B4-BE49-F238E27FC236}">
                <a16:creationId xmlns:a16="http://schemas.microsoft.com/office/drawing/2014/main" id="{F7E76F17-282E-1648-A413-954EF03EA9C2}"/>
              </a:ext>
            </a:extLst>
          </p:cNvPr>
          <p:cNvPicPr>
            <a:picLocks noChangeAspect="1"/>
          </p:cNvPicPr>
          <p:nvPr/>
        </p:nvPicPr>
        <p:blipFill>
          <a:blip r:embed="rId3"/>
          <a:stretch>
            <a:fillRect/>
          </a:stretch>
        </p:blipFill>
        <p:spPr>
          <a:xfrm>
            <a:off x="1932552" y="1780471"/>
            <a:ext cx="5231574" cy="2211284"/>
          </a:xfrm>
          <a:prstGeom prst="rect">
            <a:avLst/>
          </a:prstGeom>
          <a:ln w="9525">
            <a:solidFill>
              <a:schemeClr val="tx1"/>
            </a:solidFill>
          </a:ln>
        </p:spPr>
      </p:pic>
    </p:spTree>
    <p:extLst>
      <p:ext uri="{BB962C8B-B14F-4D97-AF65-F5344CB8AC3E}">
        <p14:creationId xmlns:p14="http://schemas.microsoft.com/office/powerpoint/2010/main" val="411664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Problem</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6</a:t>
            </a:fld>
            <a:endParaRPr lang="en-US"/>
          </a:p>
        </p:txBody>
      </p:sp>
      <p:sp>
        <p:nvSpPr>
          <p:cNvPr id="7" name="Rectangle 6">
            <a:extLst>
              <a:ext uri="{FF2B5EF4-FFF2-40B4-BE49-F238E27FC236}">
                <a16:creationId xmlns:a16="http://schemas.microsoft.com/office/drawing/2014/main" id="{3E44F6CA-7D3C-4041-BC4F-6F0505FDB08C}"/>
              </a:ext>
            </a:extLst>
          </p:cNvPr>
          <p:cNvSpPr/>
          <p:nvPr/>
        </p:nvSpPr>
        <p:spPr>
          <a:xfrm>
            <a:off x="278605" y="858321"/>
            <a:ext cx="8622507" cy="707886"/>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333333"/>
                </a:solidFill>
                <a:latin typeface="Arial" panose="020B0604020202020204" pitchFamily="34" charset="0"/>
              </a:rPr>
              <a:t>We then can use that algorithm to calculate the sum of scores, salaries, etc…</a:t>
            </a:r>
          </a:p>
        </p:txBody>
      </p:sp>
      <p:pic>
        <p:nvPicPr>
          <p:cNvPr id="9" name="Picture 8">
            <a:extLst>
              <a:ext uri="{FF2B5EF4-FFF2-40B4-BE49-F238E27FC236}">
                <a16:creationId xmlns:a16="http://schemas.microsoft.com/office/drawing/2014/main" id="{CF0FBB86-D351-234B-A643-FD4685FDEACB}"/>
              </a:ext>
            </a:extLst>
          </p:cNvPr>
          <p:cNvPicPr>
            <a:picLocks noChangeAspect="1"/>
          </p:cNvPicPr>
          <p:nvPr/>
        </p:nvPicPr>
        <p:blipFill>
          <a:blip r:embed="rId3"/>
          <a:stretch>
            <a:fillRect/>
          </a:stretch>
        </p:blipFill>
        <p:spPr>
          <a:xfrm>
            <a:off x="689834" y="1780471"/>
            <a:ext cx="5073837" cy="2064642"/>
          </a:xfrm>
          <a:prstGeom prst="rect">
            <a:avLst/>
          </a:prstGeom>
        </p:spPr>
      </p:pic>
      <p:pic>
        <p:nvPicPr>
          <p:cNvPr id="10" name="Picture 9">
            <a:extLst>
              <a:ext uri="{FF2B5EF4-FFF2-40B4-BE49-F238E27FC236}">
                <a16:creationId xmlns:a16="http://schemas.microsoft.com/office/drawing/2014/main" id="{242F4FB1-463E-0742-B0D9-C699300C1619}"/>
              </a:ext>
            </a:extLst>
          </p:cNvPr>
          <p:cNvPicPr>
            <a:picLocks noChangeAspect="1"/>
          </p:cNvPicPr>
          <p:nvPr/>
        </p:nvPicPr>
        <p:blipFill>
          <a:blip r:embed="rId4"/>
          <a:stretch>
            <a:fillRect/>
          </a:stretch>
        </p:blipFill>
        <p:spPr>
          <a:xfrm>
            <a:off x="4349562" y="2909094"/>
            <a:ext cx="4551550" cy="1803170"/>
          </a:xfrm>
          <a:prstGeom prst="rect">
            <a:avLst/>
          </a:prstGeom>
        </p:spPr>
      </p:pic>
    </p:spTree>
    <p:extLst>
      <p:ext uri="{BB962C8B-B14F-4D97-AF65-F5344CB8AC3E}">
        <p14:creationId xmlns:p14="http://schemas.microsoft.com/office/powerpoint/2010/main" val="121606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Problem</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7</a:t>
            </a:fld>
            <a:endParaRPr lang="en-US"/>
          </a:p>
        </p:txBody>
      </p:sp>
      <p:sp>
        <p:nvSpPr>
          <p:cNvPr id="7" name="Rectangle 6">
            <a:extLst>
              <a:ext uri="{FF2B5EF4-FFF2-40B4-BE49-F238E27FC236}">
                <a16:creationId xmlns:a16="http://schemas.microsoft.com/office/drawing/2014/main" id="{3E44F6CA-7D3C-4041-BC4F-6F0505FDB08C}"/>
              </a:ext>
            </a:extLst>
          </p:cNvPr>
          <p:cNvSpPr/>
          <p:nvPr/>
        </p:nvSpPr>
        <p:spPr>
          <a:xfrm>
            <a:off x="278605" y="858321"/>
            <a:ext cx="8622507"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333333"/>
                </a:solidFill>
                <a:latin typeface="Arial" panose="020B0604020202020204" pitchFamily="34" charset="0"/>
              </a:rPr>
              <a:t>But we are repeating the same task here (looping array and add sum)</a:t>
            </a:r>
          </a:p>
        </p:txBody>
      </p:sp>
      <p:pic>
        <p:nvPicPr>
          <p:cNvPr id="6" name="Picture 5">
            <a:extLst>
              <a:ext uri="{FF2B5EF4-FFF2-40B4-BE49-F238E27FC236}">
                <a16:creationId xmlns:a16="http://schemas.microsoft.com/office/drawing/2014/main" id="{D6DD72B4-7A6D-E648-B67B-68E0D8B45182}"/>
              </a:ext>
            </a:extLst>
          </p:cNvPr>
          <p:cNvPicPr>
            <a:picLocks noChangeAspect="1"/>
          </p:cNvPicPr>
          <p:nvPr/>
        </p:nvPicPr>
        <p:blipFill>
          <a:blip r:embed="rId3"/>
          <a:stretch>
            <a:fillRect/>
          </a:stretch>
        </p:blipFill>
        <p:spPr>
          <a:xfrm>
            <a:off x="2027647" y="1365579"/>
            <a:ext cx="5845941" cy="3294535"/>
          </a:xfrm>
          <a:prstGeom prst="rect">
            <a:avLst/>
          </a:prstGeom>
        </p:spPr>
      </p:pic>
    </p:spTree>
    <p:extLst>
      <p:ext uri="{BB962C8B-B14F-4D97-AF65-F5344CB8AC3E}">
        <p14:creationId xmlns:p14="http://schemas.microsoft.com/office/powerpoint/2010/main" val="241976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 - Problem</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8</a:t>
            </a:fld>
            <a:endParaRPr lang="en-US"/>
          </a:p>
        </p:txBody>
      </p:sp>
      <p:sp>
        <p:nvSpPr>
          <p:cNvPr id="7" name="Rectangle 6">
            <a:extLst>
              <a:ext uri="{FF2B5EF4-FFF2-40B4-BE49-F238E27FC236}">
                <a16:creationId xmlns:a16="http://schemas.microsoft.com/office/drawing/2014/main" id="{3E44F6CA-7D3C-4041-BC4F-6F0505FDB08C}"/>
              </a:ext>
            </a:extLst>
          </p:cNvPr>
          <p:cNvSpPr/>
          <p:nvPr/>
        </p:nvSpPr>
        <p:spPr>
          <a:xfrm>
            <a:off x="278605" y="858321"/>
            <a:ext cx="8622507" cy="400110"/>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333333"/>
                </a:solidFill>
                <a:latin typeface="Arial" panose="020B0604020202020204" pitchFamily="34" charset="0"/>
              </a:rPr>
              <a:t>But we are repeating the same task here (looping array and add sum)</a:t>
            </a:r>
          </a:p>
        </p:txBody>
      </p:sp>
      <p:pic>
        <p:nvPicPr>
          <p:cNvPr id="8" name="Picture 7">
            <a:extLst>
              <a:ext uri="{FF2B5EF4-FFF2-40B4-BE49-F238E27FC236}">
                <a16:creationId xmlns:a16="http://schemas.microsoft.com/office/drawing/2014/main" id="{8A0F0BF2-6D2D-C346-8BA2-6EEEF705452E}"/>
              </a:ext>
            </a:extLst>
          </p:cNvPr>
          <p:cNvPicPr>
            <a:picLocks noChangeAspect="1"/>
          </p:cNvPicPr>
          <p:nvPr/>
        </p:nvPicPr>
        <p:blipFill>
          <a:blip r:embed="rId3"/>
          <a:stretch>
            <a:fillRect/>
          </a:stretch>
        </p:blipFill>
        <p:spPr>
          <a:xfrm>
            <a:off x="2514490" y="1238807"/>
            <a:ext cx="4150735" cy="3528456"/>
          </a:xfrm>
          <a:prstGeom prst="rect">
            <a:avLst/>
          </a:prstGeom>
        </p:spPr>
      </p:pic>
    </p:spTree>
    <p:extLst>
      <p:ext uri="{BB962C8B-B14F-4D97-AF65-F5344CB8AC3E}">
        <p14:creationId xmlns:p14="http://schemas.microsoft.com/office/powerpoint/2010/main" val="106684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400" dirty="0">
                <a:latin typeface="Arial" panose="020B0604020202020204" pitchFamily="34" charset="0"/>
                <a:cs typeface="Arial" panose="020B0604020202020204" pitchFamily="34" charset="0"/>
              </a:rPr>
              <a:t>Overview</a:t>
            </a:r>
            <a:endParaRPr lang="en-US" sz="2400" dirty="0">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fld id="{2879C26C-EA9B-46F9-9E85-988B19AAD8EA}" type="datetime1">
              <a:rPr lang="en-US" smtClean="0"/>
              <a:t>7/24/20</a:t>
            </a:fld>
            <a:endParaRPr lang="en-US"/>
          </a:p>
        </p:txBody>
      </p:sp>
      <p:sp>
        <p:nvSpPr>
          <p:cNvPr id="4" name="Footer Placeholder 3"/>
          <p:cNvSpPr>
            <a:spLocks noGrp="1"/>
          </p:cNvSpPr>
          <p:nvPr>
            <p:ph type="ftr" sz="quarter" idx="11"/>
          </p:nvPr>
        </p:nvSpPr>
        <p:spPr/>
        <p:txBody>
          <a:bodyPr/>
          <a:lstStyle/>
          <a:p>
            <a:r>
              <a:rPr lang="en-US"/>
              <a:t>09e-BM/DT/FSOFT - ©FPT SOFTWARE – Fresher Academy - Internal Use</a:t>
            </a:r>
            <a:endParaRPr lang="en-US" dirty="0"/>
          </a:p>
        </p:txBody>
      </p:sp>
      <p:sp>
        <p:nvSpPr>
          <p:cNvPr id="5" name="Slide Number Placeholder 4"/>
          <p:cNvSpPr>
            <a:spLocks noGrp="1"/>
          </p:cNvSpPr>
          <p:nvPr>
            <p:ph type="sldNum" sz="quarter" idx="12"/>
          </p:nvPr>
        </p:nvSpPr>
        <p:spPr/>
        <p:txBody>
          <a:bodyPr/>
          <a:lstStyle/>
          <a:p>
            <a:fld id="{E3B08AF7-4237-6949-8335-F63F47C2C8CC}" type="slidenum">
              <a:rPr lang="en-US" smtClean="0"/>
              <a:t>9</a:t>
            </a:fld>
            <a:endParaRPr lang="en-US"/>
          </a:p>
        </p:txBody>
      </p:sp>
      <p:sp>
        <p:nvSpPr>
          <p:cNvPr id="7" name="Rectangle 6">
            <a:extLst>
              <a:ext uri="{FF2B5EF4-FFF2-40B4-BE49-F238E27FC236}">
                <a16:creationId xmlns:a16="http://schemas.microsoft.com/office/drawing/2014/main" id="{3E44F6CA-7D3C-4041-BC4F-6F0505FDB08C}"/>
              </a:ext>
            </a:extLst>
          </p:cNvPr>
          <p:cNvSpPr/>
          <p:nvPr/>
        </p:nvSpPr>
        <p:spPr>
          <a:xfrm>
            <a:off x="278605" y="858321"/>
            <a:ext cx="8622507"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rgbClr val="333333"/>
                </a:solidFill>
                <a:latin typeface="Arial" panose="020B0604020202020204" pitchFamily="34" charset="0"/>
              </a:rPr>
              <a:t>What we are lookg for is another essential concept in coding: </a:t>
            </a:r>
            <a:r>
              <a:rPr lang="en-US" sz="2400" b="1" dirty="0">
                <a:solidFill>
                  <a:srgbClr val="333333"/>
                </a:solidFill>
                <a:latin typeface="Arial" panose="020B0604020202020204" pitchFamily="34" charset="0"/>
              </a:rPr>
              <a:t>function</a:t>
            </a:r>
          </a:p>
          <a:p>
            <a:pPr marL="342900" indent="-342900">
              <a:buFont typeface="Arial" panose="020B0604020202020204" pitchFamily="34" charset="0"/>
              <a:buChar char="•"/>
            </a:pPr>
            <a:r>
              <a:rPr lang="en-US" sz="2400" dirty="0">
                <a:solidFill>
                  <a:srgbClr val="333333"/>
                </a:solidFill>
                <a:latin typeface="Arial" panose="020B0604020202020204" pitchFamily="34" charset="0"/>
              </a:rPr>
              <a:t>Function allow you to store a piece of code that does a single task inside a defined block</a:t>
            </a:r>
          </a:p>
          <a:p>
            <a:pPr marL="342900" indent="-342900">
              <a:buFont typeface="Arial" panose="020B0604020202020204" pitchFamily="34" charset="0"/>
              <a:buChar char="•"/>
            </a:pPr>
            <a:r>
              <a:rPr lang="en-US" sz="2400" dirty="0">
                <a:solidFill>
                  <a:srgbClr val="333333"/>
                </a:solidFill>
                <a:latin typeface="Arial" panose="020B0604020202020204" pitchFamily="34" charset="0"/>
              </a:rPr>
              <a:t>Then give it a name so you can call that code whenever you need it using a single short command</a:t>
            </a:r>
          </a:p>
          <a:p>
            <a:pPr marL="342900" indent="-342900">
              <a:buFont typeface="Arial" panose="020B0604020202020204" pitchFamily="34" charset="0"/>
              <a:buChar char="•"/>
            </a:pPr>
            <a:r>
              <a:rPr lang="en-US" sz="2400" dirty="0">
                <a:solidFill>
                  <a:srgbClr val="333333"/>
                </a:solidFill>
                <a:latin typeface="Arial" panose="020B0604020202020204" pitchFamily="34" charset="0"/>
              </a:rPr>
              <a:t>No more repeat!!!</a:t>
            </a:r>
          </a:p>
          <a:p>
            <a:pPr marL="342900" indent="-342900">
              <a:buFont typeface="Arial" panose="020B0604020202020204" pitchFamily="34" charset="0"/>
              <a:buChar char="•"/>
            </a:pPr>
            <a:endParaRPr lang="en-US" sz="2400" dirty="0">
              <a:solidFill>
                <a:srgbClr val="333333"/>
              </a:solidFill>
              <a:latin typeface="Arial" panose="020B0604020202020204" pitchFamily="34" charset="0"/>
            </a:endParaRPr>
          </a:p>
        </p:txBody>
      </p:sp>
    </p:spTree>
    <p:extLst>
      <p:ext uri="{BB962C8B-B14F-4D97-AF65-F5344CB8AC3E}">
        <p14:creationId xmlns:p14="http://schemas.microsoft.com/office/powerpoint/2010/main" val="548888889"/>
      </p:ext>
    </p:extLst>
  </p:cSld>
  <p:clrMapOvr>
    <a:masterClrMapping/>
  </p:clrMapOvr>
</p:sld>
</file>

<file path=ppt/theme/theme1.xml><?xml version="1.0" encoding="utf-8"?>
<a:theme xmlns:a="http://schemas.openxmlformats.org/drawingml/2006/main" name="Template_Internal_Cours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Template_Internal_Course</Template>
  <TotalTime>10274</TotalTime>
  <Words>2422</Words>
  <Application>Microsoft Macintosh PowerPoint</Application>
  <PresentationFormat>On-screen Show (16:9)</PresentationFormat>
  <Paragraphs>335</Paragraphs>
  <Slides>45</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Wingdings</vt:lpstr>
      <vt:lpstr>Template_Internal_Course</vt:lpstr>
      <vt:lpstr>JavaScript Essentials</vt:lpstr>
      <vt:lpstr>Table of Contents</vt:lpstr>
      <vt:lpstr>Lesson Objectives</vt:lpstr>
      <vt:lpstr>Overview</vt:lpstr>
      <vt:lpstr>Overview - Problem</vt:lpstr>
      <vt:lpstr>Overview - Problem</vt:lpstr>
      <vt:lpstr>Overview - Problem</vt:lpstr>
      <vt:lpstr>Overview - Problem</vt:lpstr>
      <vt:lpstr>Overview</vt:lpstr>
      <vt:lpstr>Overview</vt:lpstr>
      <vt:lpstr>Overview – Summary</vt:lpstr>
      <vt:lpstr>Defining functions</vt:lpstr>
      <vt:lpstr>Defining functions - Function declarations</vt:lpstr>
      <vt:lpstr>Defining functions - Function declarations</vt:lpstr>
      <vt:lpstr>Calling functions</vt:lpstr>
      <vt:lpstr>Calling functions</vt:lpstr>
      <vt:lpstr>Calling functions</vt:lpstr>
      <vt:lpstr>Defining functions - Function declarations</vt:lpstr>
      <vt:lpstr>Defining functions - Function declarations</vt:lpstr>
      <vt:lpstr>Defining functions - Function declarations</vt:lpstr>
      <vt:lpstr>Defining functions - Function expressions</vt:lpstr>
      <vt:lpstr>Defining functions - Function expressions</vt:lpstr>
      <vt:lpstr>Defining functions - Function expressions</vt:lpstr>
      <vt:lpstr>Defining functions - Function expressions</vt:lpstr>
      <vt:lpstr>Defining functions – Practice time</vt:lpstr>
      <vt:lpstr>Defining functions - Overview</vt:lpstr>
      <vt:lpstr>Calling functions - Overview</vt:lpstr>
      <vt:lpstr>Function Call Stack</vt:lpstr>
      <vt:lpstr>Function Call Stack</vt:lpstr>
      <vt:lpstr>Function Call Stack</vt:lpstr>
      <vt:lpstr>Function Call Stack</vt:lpstr>
      <vt:lpstr>Function Call Stack</vt:lpstr>
      <vt:lpstr>Function Call Stack</vt:lpstr>
      <vt:lpstr>Function Call Stack – Practice time</vt:lpstr>
      <vt:lpstr>Function Call Stack - Summary</vt:lpstr>
      <vt:lpstr>Recursive function</vt:lpstr>
      <vt:lpstr>Recursive function</vt:lpstr>
      <vt:lpstr>Recursive function</vt:lpstr>
      <vt:lpstr>Recursive function</vt:lpstr>
      <vt:lpstr>Recursive function</vt:lpstr>
      <vt:lpstr>Recursive function</vt:lpstr>
      <vt:lpstr>Recursive function</vt:lpstr>
      <vt:lpstr>Recursive function – Practice time</vt:lpstr>
      <vt:lpstr>Recursive functions - Overview</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Ly Tuan Linh (FHO.FWA)</dc:creator>
  <cp:lastModifiedBy>Tran Quang Duong (FA.HN)</cp:lastModifiedBy>
  <cp:revision>3367</cp:revision>
  <dcterms:created xsi:type="dcterms:W3CDTF">2015-08-31T01:44:46Z</dcterms:created>
  <dcterms:modified xsi:type="dcterms:W3CDTF">2020-07-24T08:36:55Z</dcterms:modified>
</cp:coreProperties>
</file>